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73" r:id="rId2"/>
    <p:sldId id="259" r:id="rId3"/>
    <p:sldId id="261" r:id="rId4"/>
    <p:sldId id="260" r:id="rId5"/>
    <p:sldId id="264" r:id="rId6"/>
    <p:sldId id="265" r:id="rId7"/>
    <p:sldId id="272" r:id="rId8"/>
    <p:sldId id="266" r:id="rId9"/>
    <p:sldId id="269" r:id="rId10"/>
    <p:sldId id="276" r:id="rId11"/>
    <p:sldId id="267" r:id="rId12"/>
    <p:sldId id="275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ea Meinema" initials="thmei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4-02T10:03:49.567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EFDDD-4645-C441-A961-4C666AAAB201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5EA50-04A5-7542-8878-49C68A7C17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28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7463" y="790575"/>
            <a:ext cx="4283075" cy="3211513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4513"/>
            <a:ext cx="5027613" cy="4133850"/>
          </a:xfrm>
          <a:noFill/>
          <a:ln/>
        </p:spPr>
        <p:txBody>
          <a:bodyPr/>
          <a:lstStyle/>
          <a:p>
            <a:pPr defTabSz="762000" eaLnBrk="1" hangingPunct="1">
              <a:spcBef>
                <a:spcPct val="0"/>
              </a:spcBef>
            </a:pPr>
            <a:endParaRPr lang="fr-BE" altLang="zh-TW" sz="1400" b="1" smtClean="0"/>
          </a:p>
          <a:p>
            <a:pPr defTabSz="762000" eaLnBrk="1" hangingPunct="1"/>
            <a:endParaRPr lang="en-GB" altLang="zh-TW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7463" y="790575"/>
            <a:ext cx="4283075" cy="3211513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4513"/>
            <a:ext cx="5027613" cy="4133850"/>
          </a:xfrm>
          <a:noFill/>
          <a:ln/>
        </p:spPr>
        <p:txBody>
          <a:bodyPr/>
          <a:lstStyle/>
          <a:p>
            <a:pPr defTabSz="762000" eaLnBrk="1" hangingPunct="1">
              <a:spcBef>
                <a:spcPct val="0"/>
              </a:spcBef>
            </a:pPr>
            <a:endParaRPr lang="fr-BE" altLang="zh-TW" sz="1400" b="1" smtClean="0"/>
          </a:p>
          <a:p>
            <a:pPr defTabSz="762000" eaLnBrk="1" hangingPunct="1"/>
            <a:endParaRPr lang="en-GB" altLang="zh-TW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3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5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6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8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8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7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1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1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9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6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AD3FA-EA06-7E4E-8598-534838B03942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793D5-6ED4-E642-97BE-47692BD0026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0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2.warwick.ac.uk/study/cll/research/swhin/" TargetMode="External"/><Relationship Id="rId3" Type="http://schemas.openxmlformats.org/officeDocument/2006/relationships/hyperlink" Target="http://www.feset.org/" TargetMode="External"/><Relationship Id="rId7" Type="http://schemas.openxmlformats.org/officeDocument/2006/relationships/hyperlink" Target="http://www.powerus.info/" TargetMode="External"/><Relationship Id="rId2" Type="http://schemas.openxmlformats.org/officeDocument/2006/relationships/hyperlink" Target="http://www.eassw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fsw.org/" TargetMode="External"/><Relationship Id="rId5" Type="http://schemas.openxmlformats.org/officeDocument/2006/relationships/hyperlink" Target="http://www.icsw.org/" TargetMode="External"/><Relationship Id="rId4" Type="http://schemas.openxmlformats.org/officeDocument/2006/relationships/hyperlink" Target="http://www.fice-inter.net/" TargetMode="External"/><Relationship Id="rId9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ssw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ifsw.org/" TargetMode="External"/><Relationship Id="rId4" Type="http://schemas.openxmlformats.org/officeDocument/2006/relationships/hyperlink" Target="http://www.icsw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1650" y="555625"/>
            <a:ext cx="8174038" cy="5006975"/>
          </a:xfrm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tabLst>
                <a:tab pos="2511425" algn="l"/>
              </a:tabLst>
              <a:defRPr/>
            </a:pPr>
            <a:endParaRPr lang="en-GB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Wingdings" pitchFamily="2" charset="2"/>
              <a:buNone/>
              <a:tabLst>
                <a:tab pos="2511425" algn="l"/>
              </a:tabLst>
              <a:defRPr/>
            </a:pPr>
            <a:endParaRPr lang="en-GB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Wingdings" pitchFamily="2" charset="2"/>
              <a:buNone/>
              <a:tabLst>
                <a:tab pos="2511425" algn="l"/>
              </a:tabLst>
              <a:defRPr/>
            </a:pPr>
            <a:r>
              <a:rPr lang="en-US" sz="3600" b="1" dirty="0" smtClean="0">
                <a:solidFill>
                  <a:srgbClr val="000099"/>
                </a:solidFill>
              </a:rPr>
              <a:t>Global Agenda for Social Work 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2511425" algn="l"/>
              </a:tabLst>
              <a:defRPr/>
            </a:pPr>
            <a:r>
              <a:rPr lang="en-US" sz="3600" b="1" dirty="0" smtClean="0">
                <a:solidFill>
                  <a:srgbClr val="000099"/>
                </a:solidFill>
              </a:rPr>
              <a:t>and Social Development: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2511425" algn="l"/>
              </a:tabLst>
              <a:defRPr/>
            </a:pPr>
            <a:r>
              <a:rPr lang="en-US" sz="3600" b="1" dirty="0" smtClean="0">
                <a:solidFill>
                  <a:srgbClr val="000099"/>
                </a:solidFill>
              </a:rPr>
              <a:t>European Observatory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2511425" algn="l"/>
              </a:tabLst>
              <a:defRPr/>
            </a:pPr>
            <a:endParaRPr lang="en-US" sz="3600" b="1" dirty="0" smtClean="0">
              <a:solidFill>
                <a:srgbClr val="000099"/>
              </a:solidFill>
            </a:endParaRPr>
          </a:p>
        </p:txBody>
      </p:sp>
      <p:pic>
        <p:nvPicPr>
          <p:cNvPr id="14338" name="Picture 3" descr="Logo_World_Confer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050" y="185738"/>
            <a:ext cx="1419225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Logo_World_Confer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488" y="188913"/>
            <a:ext cx="1419225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 descr="C:\Users\thmei\AppData\Local\Microsoft\Windows\Temporary Internet Files\Content.Word\ENSACT-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069" y="3906809"/>
            <a:ext cx="2257425" cy="2277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6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European </a:t>
            </a:r>
            <a:r>
              <a:rPr lang="nl-NL" dirty="0" err="1" smtClean="0"/>
              <a:t>Observatory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b="1" dirty="0" err="1" smtClean="0"/>
              <a:t>Hosted</a:t>
            </a:r>
            <a:r>
              <a:rPr lang="nl-NL" b="1" dirty="0" smtClean="0"/>
              <a:t> </a:t>
            </a:r>
            <a:r>
              <a:rPr lang="nl-NL" b="1" dirty="0" err="1" smtClean="0"/>
              <a:t>by</a:t>
            </a:r>
            <a:r>
              <a:rPr lang="nl-NL" b="1" dirty="0" smtClean="0"/>
              <a:t> ENSACT European Network for Social Action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Partners:</a:t>
            </a:r>
          </a:p>
          <a:p>
            <a:pPr lvl="0"/>
            <a:r>
              <a:rPr lang="en-US" dirty="0"/>
              <a:t>European Association of Schools of Social Work </a:t>
            </a:r>
            <a:r>
              <a:rPr lang="en-US" b="1" dirty="0"/>
              <a:t>EASSW</a:t>
            </a:r>
            <a:r>
              <a:rPr lang="en-US" dirty="0"/>
              <a:t> – </a:t>
            </a:r>
            <a:r>
              <a:rPr lang="en-US" u="sng" dirty="0">
                <a:hlinkClick r:id="rId2"/>
              </a:rPr>
              <a:t>www.eassw.org</a:t>
            </a:r>
            <a:r>
              <a:rPr lang="en-US" dirty="0"/>
              <a:t> </a:t>
            </a:r>
            <a:endParaRPr lang="nl-NL" dirty="0"/>
          </a:p>
          <a:p>
            <a:pPr lvl="0"/>
            <a:r>
              <a:rPr lang="en-GB" dirty="0"/>
              <a:t>European association of training centres for socio-educational care work </a:t>
            </a:r>
            <a:r>
              <a:rPr lang="en-US" b="1" dirty="0"/>
              <a:t>FESET</a:t>
            </a:r>
            <a:r>
              <a:rPr lang="en-US" dirty="0"/>
              <a:t> – </a:t>
            </a:r>
            <a:r>
              <a:rPr lang="en-US" u="sng" dirty="0">
                <a:hlinkClick r:id="rId3"/>
              </a:rPr>
              <a:t>www.feset.org</a:t>
            </a:r>
            <a:r>
              <a:rPr lang="en-US" dirty="0"/>
              <a:t> </a:t>
            </a:r>
            <a:endParaRPr lang="nl-NL" dirty="0"/>
          </a:p>
          <a:p>
            <a:pPr lvl="0"/>
            <a:r>
              <a:rPr lang="en-US" dirty="0"/>
              <a:t>International Federation of Educative Communities </a:t>
            </a:r>
            <a:r>
              <a:rPr lang="en-US" b="1" dirty="0"/>
              <a:t>FICE Europe</a:t>
            </a:r>
            <a:r>
              <a:rPr lang="en-US" dirty="0"/>
              <a:t> – </a:t>
            </a:r>
            <a:r>
              <a:rPr lang="en-US" u="sng" dirty="0">
                <a:hlinkClick r:id="rId4"/>
              </a:rPr>
              <a:t>www.fice-inter.net</a:t>
            </a:r>
            <a:r>
              <a:rPr lang="en-US" dirty="0"/>
              <a:t>  </a:t>
            </a:r>
            <a:endParaRPr lang="nl-NL" dirty="0"/>
          </a:p>
          <a:p>
            <a:pPr lvl="0"/>
            <a:r>
              <a:rPr lang="en-US" dirty="0"/>
              <a:t>International Council on Social Welfare </a:t>
            </a:r>
            <a:r>
              <a:rPr lang="en-US" b="1" dirty="0"/>
              <a:t>ICSW Europe</a:t>
            </a:r>
            <a:r>
              <a:rPr lang="en-US" dirty="0"/>
              <a:t> – </a:t>
            </a:r>
            <a:r>
              <a:rPr lang="en-US" u="sng" dirty="0">
                <a:hlinkClick r:id="rId5"/>
              </a:rPr>
              <a:t>www.icsw.org</a:t>
            </a:r>
            <a:r>
              <a:rPr lang="en-US" dirty="0"/>
              <a:t> </a:t>
            </a:r>
            <a:endParaRPr lang="nl-NL" dirty="0"/>
          </a:p>
          <a:p>
            <a:pPr lvl="0"/>
            <a:r>
              <a:rPr lang="en-US" dirty="0"/>
              <a:t>International Federation of Social Workers </a:t>
            </a:r>
            <a:r>
              <a:rPr lang="en-US" b="1" dirty="0"/>
              <a:t>IFSW Europe</a:t>
            </a:r>
            <a:r>
              <a:rPr lang="en-US" dirty="0"/>
              <a:t> – </a:t>
            </a:r>
            <a:r>
              <a:rPr lang="en-US" u="sng" dirty="0">
                <a:hlinkClick r:id="rId6"/>
              </a:rPr>
              <a:t>www.ifsw.org</a:t>
            </a:r>
            <a:r>
              <a:rPr lang="en-US" dirty="0"/>
              <a:t> </a:t>
            </a:r>
            <a:endParaRPr lang="nl-NL" dirty="0"/>
          </a:p>
          <a:p>
            <a:pPr lvl="0"/>
            <a:r>
              <a:rPr lang="en-US" b="1" dirty="0" err="1"/>
              <a:t>PowerUs</a:t>
            </a:r>
            <a:r>
              <a:rPr lang="en-US" dirty="0"/>
              <a:t>, service users in social work learning partnership – </a:t>
            </a:r>
            <a:r>
              <a:rPr lang="en-US" u="sng" dirty="0">
                <a:hlinkClick r:id="rId7"/>
              </a:rPr>
              <a:t>www.powerus.info</a:t>
            </a:r>
            <a:r>
              <a:rPr lang="en-US" dirty="0"/>
              <a:t> </a:t>
            </a:r>
            <a:endParaRPr lang="nl-NL" dirty="0"/>
          </a:p>
          <a:p>
            <a:pPr lvl="0"/>
            <a:r>
              <a:rPr lang="en-US" dirty="0"/>
              <a:t>Social Work and Health Inequalities Network </a:t>
            </a:r>
            <a:r>
              <a:rPr lang="en-US" b="1" dirty="0"/>
              <a:t>SWHIN</a:t>
            </a:r>
            <a:r>
              <a:rPr lang="en-US" dirty="0"/>
              <a:t> - </a:t>
            </a:r>
            <a:r>
              <a:rPr lang="en-US" u="sng" dirty="0">
                <a:hlinkClick r:id="rId8"/>
              </a:rPr>
              <a:t>http://www2.warwick.ac.uk/study/cll/research/swhin/</a:t>
            </a:r>
            <a:r>
              <a:rPr lang="en-US" dirty="0"/>
              <a:t>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C:\Users\thmei\AppData\Local\Microsoft\Windows\Temporary Internet Files\Content.Word\ENSACT-LOGO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563" y="332452"/>
            <a:ext cx="1747549" cy="1852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87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29673" y="1981200"/>
            <a:ext cx="818572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kern="0" dirty="0"/>
              <a:t> Written </a:t>
            </a:r>
            <a:r>
              <a:rPr lang="en-GB" sz="2800" kern="0" dirty="0" smtClean="0"/>
              <a:t>paper, video, audio, poster</a:t>
            </a:r>
          </a:p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kern="0" dirty="0" smtClean="0"/>
              <a:t> What </a:t>
            </a:r>
            <a:r>
              <a:rPr lang="en-GB" sz="2800" kern="0" dirty="0"/>
              <a:t>is the problem being addressed </a:t>
            </a:r>
            <a:r>
              <a:rPr lang="en-GB" sz="2800" kern="0" dirty="0" smtClean="0"/>
              <a:t>– link </a:t>
            </a:r>
            <a:r>
              <a:rPr lang="en-GB" sz="2800" kern="0" dirty="0"/>
              <a:t>to promoting </a:t>
            </a:r>
            <a:r>
              <a:rPr lang="en-GB" sz="2800" kern="0" dirty="0" smtClean="0"/>
              <a:t>dignity and worth of people? </a:t>
            </a:r>
          </a:p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dirty="0" smtClean="0"/>
              <a:t> Which organisations are involved? </a:t>
            </a:r>
          </a:p>
          <a:p>
            <a:pPr marL="901700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GB" sz="2800" kern="0" dirty="0" smtClean="0"/>
              <a:t> </a:t>
            </a:r>
            <a:r>
              <a:rPr lang="en-GB" sz="2800" dirty="0"/>
              <a:t>How were service users involved</a:t>
            </a:r>
            <a:r>
              <a:rPr lang="en-GB" sz="2800" dirty="0" smtClean="0"/>
              <a:t>?</a:t>
            </a:r>
            <a:endParaRPr lang="en-GB" sz="2800" kern="0" dirty="0" smtClean="0"/>
          </a:p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kern="0" dirty="0"/>
              <a:t> Which methods or interventions were used</a:t>
            </a:r>
            <a:r>
              <a:rPr lang="en-GB" sz="2800" kern="0" dirty="0" smtClean="0"/>
              <a:t>?</a:t>
            </a:r>
          </a:p>
          <a:p>
            <a:pPr marL="901700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GB" sz="2800" dirty="0" smtClean="0"/>
              <a:t> What </a:t>
            </a:r>
            <a:r>
              <a:rPr lang="en-GB" sz="2800" dirty="0"/>
              <a:t>was the outcome or result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60363"/>
            <a:ext cx="838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European Observatory </a:t>
            </a: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guidance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6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0090"/>
                </a:solidFill>
              </a:rPr>
              <a:t>European </a:t>
            </a:r>
            <a:r>
              <a:rPr lang="nl-NL" dirty="0" err="1" smtClean="0">
                <a:solidFill>
                  <a:srgbClr val="000090"/>
                </a:solidFill>
              </a:rPr>
              <a:t>Observatory</a:t>
            </a:r>
            <a:endParaRPr lang="nl-NL" dirty="0">
              <a:solidFill>
                <a:srgbClr val="00009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600" dirty="0" smtClean="0"/>
              <a:t>For full details of  information </a:t>
            </a:r>
            <a:r>
              <a:rPr lang="nl-NL" sz="3600" dirty="0" err="1" smtClean="0"/>
              <a:t>about</a:t>
            </a:r>
            <a:r>
              <a:rPr lang="nl-NL" sz="3600" dirty="0" smtClean="0"/>
              <a:t> the call </a:t>
            </a:r>
            <a:r>
              <a:rPr lang="nl-NL" sz="3600" dirty="0" err="1" smtClean="0"/>
              <a:t>and</a:t>
            </a:r>
            <a:r>
              <a:rPr lang="nl-NL" sz="3600" dirty="0" smtClean="0"/>
              <a:t> the </a:t>
            </a:r>
            <a:r>
              <a:rPr lang="nl-NL" sz="3600" dirty="0" err="1" smtClean="0"/>
              <a:t>guidelines</a:t>
            </a:r>
            <a:r>
              <a:rPr lang="nl-NL" sz="3600" dirty="0" smtClean="0"/>
              <a:t> for </a:t>
            </a:r>
            <a:r>
              <a:rPr lang="nl-NL" sz="3600" dirty="0" err="1" smtClean="0"/>
              <a:t>electronic</a:t>
            </a:r>
            <a:r>
              <a:rPr lang="nl-NL" sz="3600" dirty="0" smtClean="0"/>
              <a:t> </a:t>
            </a:r>
            <a:r>
              <a:rPr lang="nl-NL" sz="3600" dirty="0" err="1" smtClean="0"/>
              <a:t>submission</a:t>
            </a:r>
            <a:r>
              <a:rPr lang="nl-NL" sz="3600" dirty="0" smtClean="0"/>
              <a:t>  </a:t>
            </a:r>
            <a:r>
              <a:rPr lang="nl-NL" sz="3600" dirty="0" smtClean="0"/>
              <a:t>of information </a:t>
            </a:r>
            <a:r>
              <a:rPr lang="nl-NL" sz="3600" dirty="0" err="1" smtClean="0"/>
              <a:t>and</a:t>
            </a:r>
            <a:r>
              <a:rPr lang="nl-NL" sz="3600" dirty="0" smtClean="0"/>
              <a:t> </a:t>
            </a:r>
            <a:r>
              <a:rPr lang="nl-NL" sz="3600" dirty="0" err="1" smtClean="0"/>
              <a:t>materials</a:t>
            </a:r>
            <a:r>
              <a:rPr lang="nl-NL" sz="3600" dirty="0" smtClean="0"/>
              <a:t> go </a:t>
            </a:r>
            <a:r>
              <a:rPr lang="nl-NL" sz="3600" dirty="0" err="1" smtClean="0"/>
              <a:t>to</a:t>
            </a:r>
            <a:r>
              <a:rPr lang="nl-NL" sz="3600" dirty="0" smtClean="0"/>
              <a:t> :</a:t>
            </a:r>
          </a:p>
          <a:p>
            <a:endParaRPr lang="nl-NL" sz="3600" dirty="0" smtClean="0"/>
          </a:p>
          <a:p>
            <a:pPr marL="0" indent="0">
              <a:buNone/>
            </a:pPr>
            <a:r>
              <a:rPr lang="nl-NL" b="1" dirty="0" smtClean="0">
                <a:solidFill>
                  <a:srgbClr val="FF0000"/>
                </a:solidFill>
              </a:rPr>
              <a:t>		</a:t>
            </a:r>
            <a:r>
              <a:rPr lang="nl-NL" sz="4400" b="1" dirty="0" smtClean="0">
                <a:solidFill>
                  <a:srgbClr val="FF0000"/>
                </a:solidFill>
              </a:rPr>
              <a:t>Website: www.ensact.com</a:t>
            </a:r>
            <a:endParaRPr lang="nl-NL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07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0290" y="1611313"/>
            <a:ext cx="8663709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/>
          <a:p>
            <a:pPr marL="901700" indent="-342900">
              <a:spcBef>
                <a:spcPct val="20000"/>
              </a:spcBef>
              <a:buClr>
                <a:srgbClr val="800040"/>
              </a:buClr>
              <a:buFontTx/>
              <a:buBlip>
                <a:blip r:embed="rId2"/>
              </a:buBlip>
            </a:pPr>
            <a:r>
              <a:rPr lang="en-GB" sz="2400" b="1" dirty="0" smtClean="0">
                <a:solidFill>
                  <a:srgbClr val="000000"/>
                </a:solidFill>
                <a:latin typeface="Tahoma" charset="0"/>
              </a:rPr>
              <a:t>Until 31 August 2015 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– </a:t>
            </a:r>
            <a:r>
              <a:rPr lang="en-GB" sz="2400" b="1" dirty="0" smtClean="0">
                <a:solidFill>
                  <a:srgbClr val="000000"/>
                </a:solidFill>
                <a:latin typeface="Tahoma" charset="0"/>
              </a:rPr>
              <a:t>national, local </a:t>
            </a:r>
            <a:r>
              <a:rPr lang="en-GB" sz="2400" b="1" dirty="0">
                <a:solidFill>
                  <a:srgbClr val="000000"/>
                </a:solidFill>
                <a:latin typeface="Tahoma" charset="0"/>
              </a:rPr>
              <a:t>groups </a:t>
            </a:r>
            <a:endParaRPr lang="en-GB" sz="2400" b="1" dirty="0" smtClean="0">
              <a:solidFill>
                <a:srgbClr val="000000"/>
              </a:solidFill>
              <a:latin typeface="Tahoma" charset="0"/>
            </a:endParaRPr>
          </a:p>
          <a:p>
            <a:pPr marL="558800">
              <a:spcBef>
                <a:spcPct val="20000"/>
              </a:spcBef>
              <a:buClr>
                <a:srgbClr val="800040"/>
              </a:buClr>
            </a:pPr>
            <a:r>
              <a:rPr lang="en-GB" sz="2400" b="1" dirty="0">
                <a:solidFill>
                  <a:srgbClr val="000000"/>
                </a:solidFill>
                <a:latin typeface="Tahoma" charset="0"/>
              </a:rPr>
              <a:t>	</a:t>
            </a:r>
            <a:r>
              <a:rPr lang="en-GB" sz="2400" b="1" dirty="0" smtClean="0">
                <a:solidFill>
                  <a:srgbClr val="000000"/>
                </a:solidFill>
                <a:latin typeface="Tahoma" charset="0"/>
              </a:rPr>
              <a:t>and </a:t>
            </a:r>
            <a:r>
              <a:rPr lang="en-GB" sz="2400" b="1" dirty="0" smtClean="0">
                <a:solidFill>
                  <a:srgbClr val="000000"/>
                </a:solidFill>
                <a:latin typeface="Tahoma" charset="0"/>
              </a:rPr>
              <a:t>individuals 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prepare and send </a:t>
            </a:r>
            <a:r>
              <a:rPr lang="en-GB" sz="2400" dirty="0">
                <a:solidFill>
                  <a:srgbClr val="000000"/>
                </a:solidFill>
                <a:latin typeface="Tahoma" charset="0"/>
              </a:rPr>
              <a:t>submissions</a:t>
            </a: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Blip>
                <a:blip r:embed="rId2"/>
              </a:buBlip>
            </a:pPr>
            <a:r>
              <a:rPr lang="en-GB" sz="2400" b="1" dirty="0" smtClean="0">
                <a:solidFill>
                  <a:srgbClr val="000000"/>
                </a:solidFill>
                <a:latin typeface="Tahoma" charset="0"/>
              </a:rPr>
              <a:t>September to December 2015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ahoma" charset="0"/>
              </a:rPr>
              <a:t>–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analysis of all </a:t>
            </a:r>
            <a:endParaRPr lang="en-GB" sz="2400" dirty="0">
              <a:solidFill>
                <a:srgbClr val="000000"/>
              </a:solidFill>
              <a:latin typeface="Tahoma" charset="0"/>
            </a:endParaRPr>
          </a:p>
          <a:p>
            <a:pPr marL="558800">
              <a:spcBef>
                <a:spcPct val="20000"/>
              </a:spcBef>
              <a:buClr>
                <a:srgbClr val="800040"/>
              </a:buClr>
            </a:pP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	submissions 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and drafting of </a:t>
            </a:r>
            <a:r>
              <a:rPr lang="en-GB" sz="2400" dirty="0">
                <a:solidFill>
                  <a:srgbClr val="000000"/>
                </a:solidFill>
                <a:latin typeface="Tahoma" charset="0"/>
              </a:rPr>
              <a:t>E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uropean 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Observatory 	report </a:t>
            </a:r>
            <a:r>
              <a:rPr lang="en-GB" sz="2400" dirty="0" smtClean="0">
                <a:solidFill>
                  <a:srgbClr val="000000"/>
                </a:solidFill>
                <a:latin typeface="Tahoma" charset="0"/>
              </a:rPr>
              <a:t>for submission to Global Observatory</a:t>
            </a: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Blip>
                <a:blip r:embed="rId2"/>
              </a:buBlip>
            </a:pPr>
            <a:r>
              <a:rPr lang="nl-NL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Spring 2016 </a:t>
            </a: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nl-NL" sz="24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dissemination</a:t>
            </a: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European report </a:t>
            </a:r>
            <a:r>
              <a:rPr lang="nl-NL" sz="24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24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ENSACT </a:t>
            </a:r>
            <a:r>
              <a:rPr lang="nl-NL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members</a:t>
            </a: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Blip>
                <a:blip r:embed="rId2"/>
              </a:buBlip>
            </a:pPr>
            <a:r>
              <a:rPr lang="en-US" sz="2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June 2016 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Second Global Agenda report to be presented in Seoul, Korea</a:t>
            </a: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Blip>
                <a:blip r:embed="rId2"/>
              </a:buBlip>
            </a:pPr>
            <a:endParaRPr lang="nl-NL" sz="24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Blip>
                <a:blip r:embed="rId2"/>
              </a:buBlip>
            </a:pPr>
            <a:endParaRPr lang="nl-NL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Blip>
                <a:blip r:embed="rId2"/>
              </a:buBlip>
            </a:pPr>
            <a:endParaRPr lang="en-GB" sz="2400" b="1" dirty="0" smtClean="0">
              <a:solidFill>
                <a:srgbClr val="003472"/>
              </a:solidFill>
              <a:latin typeface="Tahoma" charset="0"/>
            </a:endParaRP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Blip>
                <a:blip r:embed="rId2"/>
              </a:buBlip>
            </a:pPr>
            <a:endParaRPr lang="en-GB" sz="3200" b="1" dirty="0">
              <a:solidFill>
                <a:srgbClr val="003472"/>
              </a:solidFill>
              <a:latin typeface="Tahom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60363"/>
            <a:ext cx="838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European Observatory </a:t>
            </a: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timetable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2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8758" y="1524000"/>
            <a:ext cx="8802230" cy="4648200"/>
          </a:xfrm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altLang="ja-JP" dirty="0" smtClean="0"/>
              <a:t>	Social workers must speak up, get involved with UN agendas and challenge inequality and injustice.  </a:t>
            </a:r>
            <a:r>
              <a:rPr lang="en-US" altLang="ja-JP" dirty="0" smtClean="0">
                <a:latin typeface="Arial"/>
              </a:rPr>
              <a:t>‘</a:t>
            </a:r>
            <a:r>
              <a:rPr lang="en-US" altLang="ja-JP" dirty="0" smtClean="0"/>
              <a:t>There are so many complementarities and synergies between the UN agenda and the work of social workers; we must find better ways to work together.</a:t>
            </a:r>
            <a:r>
              <a:rPr lang="en-US" altLang="ja-JP" dirty="0" smtClean="0">
                <a:latin typeface="Arial"/>
              </a:rPr>
              <a:t>’</a:t>
            </a:r>
          </a:p>
          <a:p>
            <a:pPr>
              <a:buFont typeface="Wingdings" pitchFamily="2" charset="2"/>
              <a:buNone/>
              <a:defRPr/>
            </a:pPr>
            <a:endParaRPr lang="en-US" altLang="ja-JP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altLang="ja-JP" sz="2400" dirty="0" smtClean="0"/>
              <a:t>				Helen Clark, SWD at the UN 2010</a:t>
            </a:r>
            <a:endParaRPr lang="en-US" sz="2400" dirty="0" smtClean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476273" y="533400"/>
            <a:ext cx="8210527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altLang="zh-TW" sz="4000" b="1" dirty="0">
                <a:solidFill>
                  <a:srgbClr val="000099"/>
                </a:solidFill>
                <a:latin typeface="Tahoma" pitchFamily="34" charset="0"/>
              </a:rPr>
              <a:t>UN challenge to social work</a:t>
            </a:r>
          </a:p>
        </p:txBody>
      </p:sp>
    </p:spTree>
    <p:extLst>
      <p:ext uri="{BB962C8B-B14F-4D97-AF65-F5344CB8AC3E}">
        <p14:creationId xmlns:p14="http://schemas.microsoft.com/office/powerpoint/2010/main" val="67210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4" descr="Logo_World_Confer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8900" y="188913"/>
            <a:ext cx="15113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828198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zh-TW" sz="3600" b="1" dirty="0">
                <a:solidFill>
                  <a:srgbClr val="000099"/>
                </a:solidFill>
              </a:rPr>
              <a:t>Together we </a:t>
            </a:r>
            <a:r>
              <a:rPr lang="en-GB" altLang="zh-TW" sz="3600" b="1" dirty="0" smtClean="0">
                <a:solidFill>
                  <a:srgbClr val="000099"/>
                </a:solidFill>
              </a:rPr>
              <a:t>can build and own the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zh-TW" sz="3600" b="1" dirty="0" smtClean="0">
                <a:solidFill>
                  <a:srgbClr val="000099"/>
                </a:solidFill>
              </a:rPr>
              <a:t>Global Agenda</a:t>
            </a:r>
          </a:p>
          <a:p>
            <a:pPr algn="ctr" eaLnBrk="0" hangingPunct="0">
              <a:spcBef>
                <a:spcPct val="50000"/>
              </a:spcBef>
            </a:pPr>
            <a:endParaRPr lang="en-GB" altLang="zh-TW" sz="3600" b="1" dirty="0">
              <a:solidFill>
                <a:srgbClr val="000099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n-GB" altLang="zh-TW" sz="3600" b="1" dirty="0" smtClean="0">
              <a:solidFill>
                <a:srgbClr val="000099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n-GB" altLang="zh-TW" sz="3600" b="1" dirty="0">
              <a:solidFill>
                <a:srgbClr val="000099"/>
              </a:solidFill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295400" y="6248400"/>
            <a:ext cx="670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None/>
              <a:defRPr/>
            </a:pPr>
            <a:endParaRPr lang="en-US" sz="3200" dirty="0">
              <a:latin typeface="Tahoma" charset="0"/>
            </a:endParaRPr>
          </a:p>
        </p:txBody>
      </p:sp>
      <p:pic>
        <p:nvPicPr>
          <p:cNvPr id="5" name="Afbeelding 4" descr="C:\Users\thmei\AppData\Local\Microsoft\Windows\Temporary Internet Files\Content.Word\ENSACT-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687" y="3703609"/>
            <a:ext cx="2257425" cy="2277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3753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282575"/>
            <a:ext cx="903605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i="0" dirty="0" smtClean="0">
                <a:solidFill>
                  <a:srgbClr val="000099"/>
                </a:solidFill>
              </a:rPr>
              <a:t>3 International </a:t>
            </a:r>
            <a:r>
              <a:rPr lang="en-US" sz="4000" b="1" i="0" dirty="0" err="1" smtClean="0">
                <a:solidFill>
                  <a:srgbClr val="000099"/>
                </a:solidFill>
              </a:rPr>
              <a:t>Organisations</a:t>
            </a:r>
            <a:r>
              <a:rPr lang="en-US" sz="4000" b="1" i="0" dirty="0" smtClean="0">
                <a:solidFill>
                  <a:srgbClr val="000099"/>
                </a:solidFill>
              </a:rPr>
              <a:t> developed the Global Agenda</a:t>
            </a:r>
            <a:endParaRPr lang="en-US" altLang="zh-TW" sz="4000" b="1" i="0" dirty="0" smtClean="0">
              <a:solidFill>
                <a:srgbClr val="000099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46225" y="2086429"/>
            <a:ext cx="7445375" cy="4517571"/>
          </a:xfrm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lIns="92075" tIns="46038" rIns="92075" bIns="46038">
            <a:normAutofit/>
          </a:bodyPr>
          <a:lstStyle/>
          <a:p>
            <a:pPr marL="901700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US" sz="2800" b="1" dirty="0" smtClean="0"/>
              <a:t> IASSW</a:t>
            </a:r>
            <a:r>
              <a:rPr lang="en-US" sz="2800" dirty="0" smtClean="0"/>
              <a:t> </a:t>
            </a:r>
          </a:p>
          <a:p>
            <a:pPr marL="90170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altLang="zh-TW" sz="2800" dirty="0" smtClean="0"/>
              <a:t>International Association of Schools of Social Work </a:t>
            </a:r>
            <a:r>
              <a:rPr lang="en-US" altLang="zh-TW" sz="2800" dirty="0" smtClean="0">
                <a:hlinkClick r:id="rId3"/>
              </a:rPr>
              <a:t>www.iassw.org</a:t>
            </a:r>
            <a:r>
              <a:rPr lang="en-US" altLang="zh-TW" sz="2800" dirty="0" smtClean="0"/>
              <a:t> </a:t>
            </a:r>
            <a:endParaRPr lang="en-US" sz="2800" dirty="0" smtClean="0"/>
          </a:p>
          <a:p>
            <a:pPr marL="901700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US" sz="2800" b="1" dirty="0" smtClean="0"/>
              <a:t> ICSW </a:t>
            </a:r>
          </a:p>
          <a:p>
            <a:pPr marL="90170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altLang="zh-TW" sz="2800" dirty="0" smtClean="0"/>
              <a:t>International Council on Social Welfare </a:t>
            </a:r>
          </a:p>
          <a:p>
            <a:pPr marL="901700"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	</a:t>
            </a:r>
            <a:r>
              <a:rPr lang="en-GB" sz="2800" dirty="0" smtClean="0">
                <a:hlinkClick r:id="rId4"/>
              </a:rPr>
              <a:t>www.icsw.org</a:t>
            </a:r>
            <a:r>
              <a:rPr lang="en-GB" sz="2800" dirty="0" smtClean="0"/>
              <a:t> </a:t>
            </a:r>
            <a:endParaRPr lang="en-US" sz="2800" dirty="0" smtClean="0"/>
          </a:p>
          <a:p>
            <a:pPr marL="901700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US" sz="2800" b="1" dirty="0" smtClean="0"/>
              <a:t> IFSW   </a:t>
            </a:r>
          </a:p>
          <a:p>
            <a:pPr marL="90170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altLang="zh-TW" sz="2800" dirty="0" smtClean="0"/>
              <a:t>International Federation of Social Workers </a:t>
            </a:r>
            <a:r>
              <a:rPr lang="en-US" altLang="zh-TW" sz="2800" dirty="0" smtClean="0">
                <a:hlinkClick r:id="rId5"/>
              </a:rPr>
              <a:t>www.ifsw.org</a:t>
            </a:r>
            <a:r>
              <a:rPr lang="en-US" altLang="zh-TW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1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169862"/>
            <a:ext cx="7696200" cy="4307138"/>
          </a:xfrm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>
            <a:normAutofit lnSpcReduction="10000"/>
          </a:bodyPr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 2004 discussions started &amp; planning began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2010 conference endorsed The Agenda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 Consultations with members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 2012 Agenda Commitments agreed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 2013 Global Observatory launched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 2014 Melbourne – First Global </a:t>
            </a:r>
            <a:r>
              <a:rPr lang="en-GB" sz="3000" dirty="0"/>
              <a:t>R</a:t>
            </a:r>
            <a:r>
              <a:rPr lang="en-GB" sz="3000" dirty="0" smtClean="0"/>
              <a:t>eport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2014 Open call for Regional </a:t>
            </a:r>
            <a:r>
              <a:rPr lang="en-GB" sz="3000" dirty="0"/>
              <a:t>O</a:t>
            </a:r>
            <a:r>
              <a:rPr lang="en-GB" sz="3000" dirty="0" smtClean="0"/>
              <a:t>bservatory hosts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sz="3000" dirty="0" smtClean="0"/>
              <a:t>2015 Regional Observatories operational</a:t>
            </a: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9144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The background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00200" y="1600200"/>
            <a:ext cx="7543800" cy="4876800"/>
          </a:xfrm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dirty="0" smtClean="0"/>
              <a:t> Increase SW and SD visibility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dirty="0" smtClean="0"/>
              <a:t>Strengthen and promote social work and social development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dirty="0" smtClean="0"/>
              <a:t> Increase self-confidence </a:t>
            </a:r>
            <a:r>
              <a:rPr lang="en-GB" dirty="0" smtClean="0">
                <a:solidFill>
                  <a:srgbClr val="000000"/>
                </a:solidFill>
              </a:rPr>
              <a:t>of workers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dirty="0" smtClean="0"/>
              <a:t> Challenge established ways of thinking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GB" dirty="0" smtClean="0"/>
              <a:t> Support national and regional bodies</a:t>
            </a:r>
          </a:p>
          <a:p>
            <a:pPr>
              <a:buBlip>
                <a:blip r:embed="rId2"/>
              </a:buBlip>
              <a:defRPr/>
            </a:pPr>
            <a:r>
              <a:rPr lang="en-GB" dirty="0"/>
              <a:t> Increase </a:t>
            </a:r>
            <a:r>
              <a:rPr lang="en-GB" dirty="0" smtClean="0"/>
              <a:t>SW and SD </a:t>
            </a:r>
            <a:r>
              <a:rPr lang="en-GB" dirty="0"/>
              <a:t>influence </a:t>
            </a:r>
            <a:r>
              <a:rPr lang="en-GB" dirty="0" smtClean="0"/>
              <a:t>at all levels</a:t>
            </a:r>
            <a:endParaRPr lang="en-GB" dirty="0"/>
          </a:p>
          <a:p>
            <a:pPr marL="0" indent="0" eaLnBrk="1" hangingPunct="1">
              <a:buNone/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9144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Why the Agenda?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68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Logo_World_Confer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188913"/>
            <a:ext cx="206692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Text Box 5"/>
          <p:cNvSpPr txBox="1">
            <a:spLocks noChangeArrowheads="1"/>
          </p:cNvSpPr>
          <p:nvPr/>
        </p:nvSpPr>
        <p:spPr bwMode="auto">
          <a:xfrm>
            <a:off x="611188" y="3213100"/>
            <a:ext cx="82819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zh-TW" sz="4000" b="1">
                <a:solidFill>
                  <a:srgbClr val="000099"/>
                </a:solidFill>
              </a:rPr>
              <a:t>The Global Observatory on Social Work and Social Development</a:t>
            </a:r>
            <a:endParaRPr lang="en-US" altLang="zh-TW" sz="4000">
              <a:solidFill>
                <a:srgbClr val="000099"/>
              </a:solidFill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524000" y="5943600"/>
            <a:ext cx="670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None/>
              <a:defRPr/>
            </a:pPr>
            <a:r>
              <a:rPr lang="en-GB" sz="4000">
                <a:latin typeface="Tahoma" charset="0"/>
              </a:rPr>
              <a:t>www.globalsocialagenda.org</a:t>
            </a:r>
            <a:endParaRPr lang="en-US" sz="40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2977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76397" y="1611312"/>
            <a:ext cx="8739003" cy="503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58800" indent="0" eaLnBrk="1" hangingPunct="1">
              <a:buFont typeface="Wingdings" pitchFamily="2" charset="2"/>
              <a:buNone/>
              <a:defRPr/>
            </a:pPr>
            <a:r>
              <a:rPr lang="en-GB" sz="4000" b="1" kern="0" dirty="0">
                <a:solidFill>
                  <a:schemeClr val="accent5">
                    <a:lumMod val="25000"/>
                  </a:schemeClr>
                </a:solidFill>
              </a:rPr>
              <a:t>Promoting Social and </a:t>
            </a:r>
            <a:r>
              <a:rPr lang="en-GB" sz="4000" b="1" kern="0" dirty="0" smtClean="0">
                <a:solidFill>
                  <a:schemeClr val="accent5">
                    <a:lumMod val="25000"/>
                  </a:schemeClr>
                </a:solidFill>
              </a:rPr>
              <a:t>Economic Equalities</a:t>
            </a:r>
          </a:p>
          <a:p>
            <a:pPr marL="558800" indent="0" eaLnBrk="1" hangingPunct="1">
              <a:buFont typeface="Wingdings" pitchFamily="2" charset="2"/>
              <a:buNone/>
              <a:defRPr/>
            </a:pPr>
            <a:endParaRPr lang="en-GB" sz="4000" b="1" kern="0" dirty="0">
              <a:solidFill>
                <a:schemeClr val="accent5">
                  <a:lumMod val="25000"/>
                </a:schemeClr>
              </a:solidFill>
            </a:endParaRPr>
          </a:p>
          <a:p>
            <a:pPr marL="558800" indent="0" eaLnBrk="1" hangingPunct="1">
              <a:buNone/>
              <a:defRPr/>
            </a:pP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Observatory theme </a:t>
            </a: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2014-2016</a:t>
            </a:r>
          </a:p>
          <a:p>
            <a:pPr marL="558800" indent="0" eaLnBrk="1" hangingPunct="1">
              <a:buNone/>
              <a:defRPr/>
            </a:pPr>
            <a:r>
              <a:rPr lang="en-GB" sz="4000" b="1" kern="0" dirty="0" smtClean="0">
                <a:solidFill>
                  <a:schemeClr val="accent5">
                    <a:lumMod val="25000"/>
                  </a:schemeClr>
                </a:solidFill>
              </a:rPr>
              <a:t>Promoting the dignity and worth of peoples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  <a:p>
            <a:pPr marL="558800" indent="0" eaLnBrk="1" hangingPunct="1">
              <a:buFont typeface="Wingdings" pitchFamily="2" charset="2"/>
              <a:buNone/>
              <a:defRPr/>
            </a:pPr>
            <a:endParaRPr lang="en-GB" sz="4000" b="1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60363"/>
            <a:ext cx="838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Observatory theme </a:t>
            </a: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2012-2014</a:t>
            </a:r>
            <a:endParaRPr lang="en-GB" sz="800" b="1" dirty="0" smtClean="0">
              <a:solidFill>
                <a:srgbClr val="000099"/>
              </a:solidFill>
              <a:latin typeface="Tahoma" pitchFamily="34" charset="0"/>
            </a:endParaRPr>
          </a:p>
          <a:p>
            <a:pPr algn="r">
              <a:defRPr/>
            </a:pPr>
            <a:r>
              <a:rPr lang="en-GB" sz="800" b="1" dirty="0" smtClean="0">
                <a:solidFill>
                  <a:srgbClr val="FF0000"/>
                </a:solidFill>
                <a:latin typeface="Tahoma" pitchFamily="34" charset="0"/>
              </a:rPr>
              <a:t>? </a:t>
            </a:r>
            <a:endParaRPr lang="en-US" sz="40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76397" y="1611312"/>
            <a:ext cx="8739003" cy="503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58800" indent="0" eaLnBrk="1" hangingPunct="1">
              <a:buNone/>
              <a:defRPr/>
            </a:pPr>
            <a:r>
              <a:rPr lang="en-GB" sz="4000" dirty="0"/>
              <a:t>To promote sustainable communities and environmentally  sensitive development</a:t>
            </a:r>
            <a:endParaRPr lang="en-GB" sz="4000" b="1" kern="0" dirty="0">
              <a:solidFill>
                <a:schemeClr val="accent5">
                  <a:lumMod val="25000"/>
                </a:schemeClr>
              </a:solidFill>
            </a:endParaRPr>
          </a:p>
          <a:p>
            <a:pPr marL="558800" indent="0" eaLnBrk="1" hangingPunct="1">
              <a:buNone/>
              <a:defRPr/>
            </a:pP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Observatory theme </a:t>
            </a: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2018-2020</a:t>
            </a:r>
          </a:p>
          <a:p>
            <a:pPr marL="558800" indent="0" eaLnBrk="1" hangingPunct="1">
              <a:buNone/>
              <a:defRPr/>
            </a:pPr>
            <a:r>
              <a:rPr lang="en-GB" sz="4000" dirty="0"/>
              <a:t>To promote wellbeing through sustainable human relationships</a:t>
            </a:r>
            <a:endParaRPr lang="en-GB" sz="4000" b="1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60363"/>
            <a:ext cx="838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Observatory theme </a:t>
            </a: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2016-2018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28073" y="1981200"/>
            <a:ext cx="828732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00040"/>
              </a:buClr>
              <a:buFont typeface="Wingdings" pitchFamily="2" charset="2"/>
              <a:buChar char="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kern="0" dirty="0"/>
              <a:t> </a:t>
            </a:r>
            <a:r>
              <a:rPr lang="en-GB" sz="2800" kern="0" dirty="0" smtClean="0"/>
              <a:t>Collect evidence </a:t>
            </a:r>
            <a:r>
              <a:rPr lang="en-GB" sz="2800" kern="0" dirty="0"/>
              <a:t>about the </a:t>
            </a:r>
            <a:r>
              <a:rPr lang="en-GB" sz="2800" kern="0" dirty="0" smtClean="0"/>
              <a:t>positive actions of </a:t>
            </a:r>
            <a:r>
              <a:rPr lang="en-GB" sz="2800" kern="0" dirty="0"/>
              <a:t>social workers, educators and social development </a:t>
            </a:r>
            <a:r>
              <a:rPr lang="en-GB" sz="2800" kern="0" dirty="0" smtClean="0"/>
              <a:t>practitioners </a:t>
            </a:r>
          </a:p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kern="0" dirty="0"/>
              <a:t> </a:t>
            </a:r>
            <a:r>
              <a:rPr lang="en-GB" sz="2800" kern="0" dirty="0" smtClean="0"/>
              <a:t>Support implementation </a:t>
            </a:r>
            <a:r>
              <a:rPr lang="en-GB" sz="2800" kern="0" dirty="0"/>
              <a:t>of the Global </a:t>
            </a:r>
            <a:r>
              <a:rPr lang="en-GB" sz="2800" kern="0" dirty="0" smtClean="0"/>
              <a:t>Agenda </a:t>
            </a:r>
          </a:p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kern="0" dirty="0" smtClean="0"/>
              <a:t> Give visibility </a:t>
            </a:r>
            <a:r>
              <a:rPr lang="en-GB" sz="2800" kern="0" dirty="0"/>
              <a:t>and credibility to </a:t>
            </a:r>
            <a:r>
              <a:rPr lang="en-GB" sz="2800" kern="0" dirty="0" smtClean="0"/>
              <a:t>practice and </a:t>
            </a:r>
            <a:r>
              <a:rPr lang="en-GB" sz="2800" kern="0" dirty="0"/>
              <a:t>to </a:t>
            </a:r>
            <a:endParaRPr lang="en-GB" sz="2800" kern="0" dirty="0" smtClean="0"/>
          </a:p>
          <a:p>
            <a:pPr marL="901700" eaLnBrk="1" hangingPunct="1">
              <a:buFontTx/>
              <a:buBlip>
                <a:blip r:embed="rId2"/>
              </a:buBlip>
              <a:defRPr/>
            </a:pPr>
            <a:r>
              <a:rPr lang="en-GB" sz="2800" kern="0" dirty="0"/>
              <a:t> P</a:t>
            </a:r>
            <a:r>
              <a:rPr lang="en-GB" sz="2800" kern="0" dirty="0" smtClean="0"/>
              <a:t>romote </a:t>
            </a:r>
            <a:r>
              <a:rPr lang="en-GB" sz="2800" kern="0" dirty="0"/>
              <a:t>further </a:t>
            </a:r>
            <a:r>
              <a:rPr lang="en-GB" sz="2800" kern="0" dirty="0" smtClean="0"/>
              <a:t>action</a:t>
            </a:r>
            <a:r>
              <a:rPr lang="en-GB" sz="2800" kern="0" dirty="0"/>
              <a:t> </a:t>
            </a:r>
            <a:r>
              <a:rPr lang="en-GB" sz="2800" kern="0" smtClean="0"/>
              <a:t>and lobbying</a:t>
            </a:r>
            <a:endParaRPr lang="en-GB" sz="2800" kern="0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60363"/>
            <a:ext cx="838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rgbClr val="000099"/>
                </a:solidFill>
                <a:latin typeface="Tahoma" pitchFamily="34" charset="0"/>
              </a:rPr>
              <a:t>Observatory objectives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14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41118" y="1464216"/>
            <a:ext cx="9002882" cy="508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/>
          <a:lstStyle/>
          <a:p>
            <a:pPr marL="901700" indent="-342900">
              <a:spcBef>
                <a:spcPct val="20000"/>
              </a:spcBef>
              <a:buClr>
                <a:srgbClr val="800040"/>
              </a:buClr>
              <a:buFontTx/>
              <a:buBlip>
                <a:blip r:embed="rId2"/>
              </a:buBlip>
            </a:pPr>
            <a:endParaRPr lang="en-GB" sz="3200" b="1" dirty="0">
              <a:solidFill>
                <a:srgbClr val="003472"/>
              </a:solidFill>
              <a:latin typeface="Tahoma" charset="0"/>
            </a:endParaRP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Blip>
                <a:blip r:embed="rId2"/>
              </a:buBlip>
            </a:pPr>
            <a:r>
              <a:rPr lang="en-GB" sz="3200" dirty="0">
                <a:latin typeface="Tahoma" charset="0"/>
              </a:rPr>
              <a:t> </a:t>
            </a:r>
            <a:r>
              <a:rPr lang="en-GB" sz="3200" b="1" dirty="0" smtClean="0">
                <a:latin typeface="Tahoma" charset="0"/>
              </a:rPr>
              <a:t>31 January 2015 </a:t>
            </a:r>
            <a:r>
              <a:rPr lang="en-US" sz="3200" dirty="0" smtClean="0">
                <a:latin typeface="Tahoma" charset="0"/>
              </a:rPr>
              <a:t>– </a:t>
            </a:r>
            <a:r>
              <a:rPr lang="en-GB" sz="3200" dirty="0" smtClean="0">
                <a:latin typeface="Tahoma" charset="0"/>
              </a:rPr>
              <a:t>selection of Regional Observatories</a:t>
            </a: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Blip>
                <a:blip r:embed="rId2"/>
              </a:buBlip>
            </a:pPr>
            <a:r>
              <a:rPr lang="en-GB" sz="3200" b="1" dirty="0" smtClean="0">
                <a:latin typeface="Tahoma" charset="0"/>
              </a:rPr>
              <a:t>31 December 2015 </a:t>
            </a:r>
            <a:r>
              <a:rPr lang="en-GB" sz="3200" dirty="0" smtClean="0">
                <a:latin typeface="Tahoma" charset="0"/>
              </a:rPr>
              <a:t>– all regional reports incorporated in Global report</a:t>
            </a:r>
          </a:p>
          <a:p>
            <a:pPr marL="901700" indent="-342900">
              <a:spcBef>
                <a:spcPct val="20000"/>
              </a:spcBef>
              <a:buClr>
                <a:srgbClr val="800040"/>
              </a:buClr>
              <a:buFont typeface="Wingdings" pitchFamily="2" charset="2"/>
              <a:buBlip>
                <a:blip r:embed="rId2"/>
              </a:buBlip>
            </a:pPr>
            <a:r>
              <a:rPr lang="en-GB" sz="3200" b="1" dirty="0" smtClean="0">
                <a:latin typeface="Tahoma" charset="0"/>
              </a:rPr>
              <a:t>June 2016</a:t>
            </a:r>
            <a:r>
              <a:rPr lang="en-GB" sz="3200" dirty="0" smtClean="0">
                <a:latin typeface="Tahoma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Tahoma" charset="0"/>
              </a:rPr>
              <a:t>– </a:t>
            </a:r>
            <a:r>
              <a:rPr lang="en-GB" sz="3200" b="1" dirty="0" smtClean="0">
                <a:solidFill>
                  <a:srgbClr val="000000"/>
                </a:solidFill>
                <a:latin typeface="Tahoma" charset="0"/>
              </a:rPr>
              <a:t>Second Global Agenda Report to be presented</a:t>
            </a:r>
            <a:r>
              <a:rPr lang="en-GB" sz="3200" dirty="0" smtClean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en-GB" sz="3200" dirty="0">
                <a:latin typeface="Tahoma" charset="0"/>
              </a:rPr>
              <a:t>in </a:t>
            </a:r>
            <a:r>
              <a:rPr lang="en-GB" sz="3200" dirty="0" smtClean="0">
                <a:latin typeface="Tahoma" charset="0"/>
              </a:rPr>
              <a:t>Seoul, Korea</a:t>
            </a:r>
            <a:endParaRPr lang="en-GB" sz="3200" dirty="0">
              <a:latin typeface="Tahom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60363"/>
            <a:ext cx="838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Global </a:t>
            </a:r>
            <a:r>
              <a:rPr lang="en-GB" sz="4000" b="1" dirty="0" smtClean="0">
                <a:solidFill>
                  <a:srgbClr val="000090"/>
                </a:solidFill>
                <a:latin typeface="Tahoma" pitchFamily="34" charset="0"/>
              </a:rPr>
              <a:t>Observatory</a:t>
            </a:r>
            <a:r>
              <a:rPr lang="en-GB" sz="4000" b="1" dirty="0" smtClean="0">
                <a:solidFill>
                  <a:srgbClr val="000099"/>
                </a:solidFill>
                <a:latin typeface="Tahoma" pitchFamily="34" charset="0"/>
              </a:rPr>
              <a:t> </a:t>
            </a:r>
            <a:r>
              <a:rPr lang="en-GB" sz="4000" b="1" dirty="0" smtClean="0">
                <a:solidFill>
                  <a:srgbClr val="000090"/>
                </a:solidFill>
                <a:latin typeface="Tahoma" pitchFamily="34" charset="0"/>
              </a:rPr>
              <a:t>process</a:t>
            </a:r>
            <a:endParaRPr lang="en-US" sz="4000" b="1" dirty="0">
              <a:solidFill>
                <a:srgbClr val="00009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8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445</Words>
  <Application>Microsoft Office PowerPoint</Application>
  <PresentationFormat>Diavoorstelling (4:3)</PresentationFormat>
  <Paragraphs>89</Paragraphs>
  <Slides>15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 Theme</vt:lpstr>
      <vt:lpstr>PowerPoint-presentatie</vt:lpstr>
      <vt:lpstr>3 International Organisations developed the Global Agenda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European Observatory</vt:lpstr>
      <vt:lpstr>PowerPoint-presentatie</vt:lpstr>
      <vt:lpstr>European Observatory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Lawrence</dc:creator>
  <cp:lastModifiedBy>Thea Meinema</cp:lastModifiedBy>
  <cp:revision>22</cp:revision>
  <dcterms:created xsi:type="dcterms:W3CDTF">2014-12-29T10:25:14Z</dcterms:created>
  <dcterms:modified xsi:type="dcterms:W3CDTF">2015-04-02T12:15:08Z</dcterms:modified>
</cp:coreProperties>
</file>