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1" r:id="rId7"/>
    <p:sldId id="258" r:id="rId8"/>
    <p:sldId id="265" r:id="rId9"/>
    <p:sldId id="259" r:id="rId10"/>
    <p:sldId id="260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>
      <p:cViewPr varScale="1">
        <p:scale>
          <a:sx n="43" d="100"/>
          <a:sy n="43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563C0-EE33-49E1-9E8E-5F48BCFE45DA}" type="datetimeFigureOut">
              <a:rPr lang="cs-CZ" smtClean="0"/>
              <a:t>28.10.2022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91590-17A5-4C56-90E0-9682B8E31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4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FBEA-306E-4999-AA0B-BA080376A56A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D97-18B8-4859-9944-1B810B72239D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C40A-4EE9-43FF-95A9-A9D14DAEC79E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A93C-2BE7-4EB7-AC4D-97D6CCB7C4B7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E13F-ECA0-42F8-993C-51D801606845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7970-4D0D-4052-9579-299BF276442F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AC08-5449-4CBE-B02F-44E0932FEC40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B868-5A70-4F7E-9E17-D405992C1F24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DB31-A063-4F9E-840A-64CEBF0FCA60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8FA4-C306-4D56-869D-030579C82332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1C73-E542-4753-B3CA-F509F066905C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FCFC-B55F-4205-8D1E-E273F437E242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B1D-221D-473A-BC6F-EAF8D59AE8C9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A4EF-CE07-43EB-B5E6-8AC965A03EF5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8BA3-2DB1-4149-9BFD-F7DB431AD49E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0AC2-F6B5-4C22-AFA2-F8D1E29AAC2E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B3D6-BFC2-443C-BC88-CD748C7102F8}" type="datetime1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fsw.org/event/ifsw-europe-2023-regional-conference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fsw.org/event/ifsw-europe-2023-regional-conference/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fsw2023.org/wp-content/uploads/2022/09/IFSW-2023.mp4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ocialni.pracovnici" TargetMode="External"/><Relationship Id="rId2" Type="http://schemas.openxmlformats.org/officeDocument/2006/relationships/hyperlink" Target="http://socialnipracovnici.cz/sekce-socialnich-pracovniku/article/en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sssvss" TargetMode="External"/><Relationship Id="rId2" Type="http://schemas.openxmlformats.org/officeDocument/2006/relationships/hyperlink" Target="https://profesni-svaz-socialnich-pracovniku.apsscr.cz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acebook.com/profile.php?id=100071791476125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E4667-AD6C-4CFE-9649-002698793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i="0">
                <a:effectLst/>
                <a:latin typeface="botanika_regular_std"/>
              </a:rPr>
              <a:t>Association of Social Workers of the Czech Republic</a:t>
            </a:r>
            <a:br>
              <a:rPr lang="en-US" sz="3800" b="1" i="0">
                <a:effectLst/>
                <a:latin typeface="botanika_regular_std"/>
              </a:rPr>
            </a:br>
            <a:endParaRPr lang="cs-CZ" sz="38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CEED45-4790-4A86-A07E-FC8DCAF83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cs-CZ" err="1"/>
              <a:t>Berlin</a:t>
            </a:r>
            <a:r>
              <a:rPr lang="cs-CZ"/>
              <a:t>, </a:t>
            </a:r>
            <a:r>
              <a:rPr lang="cs-CZ" err="1"/>
              <a:t>October</a:t>
            </a:r>
            <a:r>
              <a:rPr lang="cs-CZ"/>
              <a:t> 28 – 30, 2022</a:t>
            </a:r>
          </a:p>
        </p:txBody>
      </p:sp>
      <p:pic>
        <p:nvPicPr>
          <p:cNvPr id="7" name="Picture 6" descr="Obsah obrázku text&#10;&#10;Popis byl vytvořen automaticky">
            <a:extLst>
              <a:ext uri="{FF2B5EF4-FFF2-40B4-BE49-F238E27FC236}">
                <a16:creationId xmlns:a16="http://schemas.microsoft.com/office/drawing/2014/main" id="{51CF5174-D0BA-48BD-8380-08A44536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0" y="2729752"/>
            <a:ext cx="5602942" cy="1008529"/>
          </a:xfrm>
          <a:prstGeom prst="rect">
            <a:avLst/>
          </a:prstGeom>
          <a:noFill/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40082A-D5A9-4745-8BCC-54A75472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Association of Social Workers of the Czech Republic, http://socialnipracovnici.cz/sekce-socialnich-pracovniku/article/en</a:t>
            </a:r>
          </a:p>
        </p:txBody>
      </p:sp>
    </p:spTree>
    <p:extLst>
      <p:ext uri="{BB962C8B-B14F-4D97-AF65-F5344CB8AC3E}">
        <p14:creationId xmlns:p14="http://schemas.microsoft.com/office/powerpoint/2010/main" val="40018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EF8A1-2D8D-4393-8F22-ADA0EB57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17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Mission of the organization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5241AC-F222-4EC6-A792-A63F28F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511300"/>
            <a:ext cx="8596668" cy="453006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Founded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1996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Professional Chamber of Social Workers is an umbrella interest organization for social workers. Its goal is to promote the recognition of social work as a highly professional field, to represent social workers at the highest level, especially vis-à-vis the state as the main employer of social work, and to create conditions for increasing the professional competence of social workers.</a:t>
            </a: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D849F5-4C7D-4250-8F73-AFEAA28F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5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58B1B-D296-4B74-A289-0F8E1F89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28665" cy="787400"/>
          </a:xfrm>
        </p:spPr>
        <p:txBody>
          <a:bodyPr>
            <a:normAutofit fontScale="90000"/>
          </a:bodyPr>
          <a:lstStyle/>
          <a:p>
            <a:br>
              <a:rPr lang="cs-CZ" b="0" i="0" u="none" strike="noStrike" dirty="0">
                <a:solidFill>
                  <a:srgbClr val="333333"/>
                </a:solidFill>
                <a:effectLst/>
                <a:latin typeface="DIN Next LT W01 Bold"/>
              </a:rPr>
            </a:br>
            <a:r>
              <a:rPr lang="en-US" b="1" i="0" u="none" strike="noStrike" dirty="0">
                <a:solidFill>
                  <a:srgbClr val="333333"/>
                </a:solidFill>
                <a:effectLst/>
                <a:latin typeface="DIN Next LT W01 Bold"/>
              </a:rPr>
              <a:t>IFSW Europe Social Work Conference 2023</a:t>
            </a:r>
            <a:br>
              <a:rPr lang="cs-CZ" b="0" i="0" dirty="0">
                <a:solidFill>
                  <a:srgbClr val="333333"/>
                </a:solidFill>
                <a:effectLst/>
                <a:latin typeface="DIN Next LT W01 Bold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9DCC7-4F8B-4345-9159-66A2310E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25600"/>
            <a:ext cx="8596668" cy="4415762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DIN Next LT W01 Regular"/>
              </a:rPr>
              <a:t>May 21, 2023 - May 24, 2023</a:t>
            </a:r>
            <a:endParaRPr lang="cs-CZ" sz="3600" b="1" i="0" dirty="0">
              <a:solidFill>
                <a:srgbClr val="333333"/>
              </a:solidFill>
              <a:effectLst/>
              <a:latin typeface="DIN Next LT W01 Regular"/>
            </a:endParaRPr>
          </a:p>
          <a:p>
            <a:r>
              <a:rPr lang="cs-CZ" sz="3600" b="1" dirty="0">
                <a:solidFill>
                  <a:srgbClr val="333333"/>
                </a:solidFill>
                <a:latin typeface="DIN Next LT W01 Regular"/>
              </a:rPr>
              <a:t>Prague</a:t>
            </a:r>
          </a:p>
          <a:p>
            <a:pPr algn="ctr"/>
            <a:endParaRPr lang="cs-CZ" sz="2400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sz="2400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sz="2400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  <a:latin typeface="DIN Next LT W01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https://www.ifsw.org/event/ifsw-europe-2023-regional-conference/</a:t>
            </a:r>
            <a:endParaRPr lang="cs-CZ" b="1" dirty="0">
              <a:solidFill>
                <a:srgbClr val="0070C0"/>
              </a:solidFill>
              <a:latin typeface="DIN Next LT W01 Regular"/>
            </a:endParaRPr>
          </a:p>
          <a:p>
            <a:pPr algn="ctr"/>
            <a:endParaRPr lang="cs-CZ" sz="3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3F3B0B-7899-46BD-BA0E-9EB811A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CF9FD1-1DDA-44CC-A812-16666E77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201077"/>
            <a:ext cx="7327899" cy="291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28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58B1B-D296-4B74-A289-0F8E1F89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28665" cy="787400"/>
          </a:xfrm>
        </p:spPr>
        <p:txBody>
          <a:bodyPr>
            <a:normAutofit fontScale="90000"/>
          </a:bodyPr>
          <a:lstStyle/>
          <a:p>
            <a:br>
              <a:rPr lang="cs-CZ" b="0" i="0" u="none" strike="noStrike" dirty="0">
                <a:solidFill>
                  <a:srgbClr val="333333"/>
                </a:solidFill>
                <a:effectLst/>
                <a:latin typeface="DIN Next LT W01 Bold"/>
              </a:rPr>
            </a:br>
            <a:r>
              <a:rPr lang="en-US" b="1" i="0" u="none" strike="noStrike" dirty="0">
                <a:solidFill>
                  <a:srgbClr val="333333"/>
                </a:solidFill>
                <a:effectLst/>
                <a:latin typeface="DIN Next LT W01 Bold"/>
              </a:rPr>
              <a:t>IFSW Europe Social Work Conference 2023</a:t>
            </a:r>
            <a:br>
              <a:rPr lang="cs-CZ" b="0" i="0" dirty="0">
                <a:solidFill>
                  <a:srgbClr val="333333"/>
                </a:solidFill>
                <a:effectLst/>
                <a:latin typeface="DIN Next LT W01 Bold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9DCC7-4F8B-4345-9159-66A2310E2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625600"/>
            <a:ext cx="8596668" cy="4415762"/>
          </a:xfrm>
        </p:spPr>
        <p:txBody>
          <a:bodyPr>
            <a:normAutofit/>
          </a:bodyPr>
          <a:lstStyle/>
          <a:p>
            <a:pPr algn="ctr"/>
            <a:endParaRPr lang="cs-CZ" sz="2400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sz="2400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sz="2400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</a:endParaRPr>
          </a:p>
          <a:p>
            <a:pPr algn="ctr"/>
            <a:endParaRPr lang="cs-CZ" b="1" dirty="0">
              <a:solidFill>
                <a:srgbClr val="0070C0"/>
              </a:solidFill>
              <a:latin typeface="DIN Next LT W01 Regular"/>
            </a:endParaRPr>
          </a:p>
          <a:p>
            <a:pPr algn="ctr"/>
            <a:r>
              <a:rPr lang="cs-CZ" b="1" dirty="0">
                <a:solidFill>
                  <a:srgbClr val="0070C0"/>
                </a:solidFill>
                <a:latin typeface="DIN Next LT W01 Regular"/>
              </a:rPr>
              <a:t>https://ifsw2023.org/</a:t>
            </a:r>
            <a:endParaRPr lang="cs-CZ" sz="3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3F3B0B-7899-46BD-BA0E-9EB811A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5BCCBD-1342-470F-8A4E-03D5F99A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0" y="297376"/>
            <a:ext cx="9336946" cy="5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2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F976F-54AE-402B-A781-6E69737E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74754"/>
            <a:ext cx="8596668" cy="305424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in Prague 2023!</a:t>
            </a: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  <a:hlinkClick r:id="rId2"/>
              </a:rPr>
              <a:t>http://ifsw2023.org/wp-content/uploads/2022/09/IFSW-2023.mp4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D4B205-82CE-4587-84F3-8673FEE2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pic>
        <p:nvPicPr>
          <p:cNvPr id="5" name="Picture 2" descr="C:\Users\ppenkava\Desktop\symbol SP\21078286_1389466241168955_8560514885300487559_n.jpg">
            <a:extLst>
              <a:ext uri="{FF2B5EF4-FFF2-40B4-BE49-F238E27FC236}">
                <a16:creationId xmlns:a16="http://schemas.microsoft.com/office/drawing/2014/main" id="{95A138BF-DC2E-42A2-B954-1EE11411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5715" y="3076575"/>
            <a:ext cx="3781425" cy="3781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14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9DAC-6F1F-4386-A71B-13F38F4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i="0" dirty="0">
                <a:solidFill>
                  <a:srgbClr val="92D050"/>
                </a:solidFill>
                <a:effectLst/>
                <a:latin typeface="botanika_regular_std"/>
              </a:rPr>
              <a:t>Společnost sociálních pracovníků, </a:t>
            </a:r>
            <a:r>
              <a:rPr lang="cs-CZ" sz="2800" i="0" dirty="0">
                <a:solidFill>
                  <a:srgbClr val="0070C0"/>
                </a:solidFill>
                <a:effectLst/>
                <a:latin typeface="botanika_regular_st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http://socialnipracovnici.cz/sekce-socialnich-pracovniku/article/en</a:t>
            </a:r>
            <a:br>
              <a:rPr lang="cs-CZ" sz="2800" b="1" i="0" dirty="0">
                <a:solidFill>
                  <a:srgbClr val="92D050"/>
                </a:solidFill>
                <a:effectLst/>
                <a:latin typeface="botanika_regular_std"/>
              </a:rPr>
            </a:br>
            <a:br>
              <a:rPr lang="cs-CZ" sz="2800" b="1" i="0" dirty="0">
                <a:solidFill>
                  <a:srgbClr val="92D050"/>
                </a:solidFill>
                <a:effectLst/>
                <a:latin typeface="botanika_regular_std"/>
              </a:rPr>
            </a:br>
            <a:br>
              <a:rPr lang="cs-CZ" sz="2800" b="1" i="0" dirty="0">
                <a:solidFill>
                  <a:srgbClr val="92D050"/>
                </a:solidFill>
                <a:effectLst/>
                <a:latin typeface="botanika_regular_std"/>
              </a:rPr>
            </a:br>
            <a:r>
              <a:rPr lang="en-US" sz="2800" b="1" i="0" dirty="0">
                <a:solidFill>
                  <a:srgbClr val="92D050"/>
                </a:solidFill>
                <a:effectLst/>
                <a:latin typeface="botanika_regular_std"/>
              </a:rPr>
              <a:t>Association of Social Workers of the Czech Republic</a:t>
            </a:r>
            <a:br>
              <a:rPr lang="en-US" b="1" i="0" dirty="0">
                <a:solidFill>
                  <a:srgbClr val="00AECE"/>
                </a:solidFill>
                <a:effectLst/>
                <a:latin typeface="botanika_regular_std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527F8-A009-48DA-A9A4-5207FDD6B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Společnost sociálních pracovníků ČR | Facebook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096DB3-3661-46DB-910B-8BA0D1AD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CDEBED19-18C0-4250-A727-B3B0EA454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5461000"/>
            <a:ext cx="870543" cy="580362"/>
          </a:xfrm>
          <a:prstGeom prst="rect">
            <a:avLst/>
          </a:prstGeom>
        </p:spPr>
      </p:pic>
      <p:pic>
        <p:nvPicPr>
          <p:cNvPr id="7" name="Picture 6" descr="Obsah obrázku text&#10;&#10;Popis byl vytvořen automaticky">
            <a:extLst>
              <a:ext uri="{FF2B5EF4-FFF2-40B4-BE49-F238E27FC236}">
                <a16:creationId xmlns:a16="http://schemas.microsoft.com/office/drawing/2014/main" id="{AEBC05D0-182A-490D-9E00-58C12DAB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11570" y="1839431"/>
            <a:ext cx="4693061" cy="84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8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8AD01-166B-4C74-8AA2-2CA0D2A7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5" y="676938"/>
            <a:ext cx="8596668" cy="1278862"/>
          </a:xfrm>
        </p:spPr>
        <p:txBody>
          <a:bodyPr>
            <a:normAutofit/>
          </a:bodyPr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History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1498AE-0372-4FA4-A9E0-2B8CFFCF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47900"/>
            <a:ext cx="8596668" cy="379346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Czechoslovakia</a:t>
            </a:r>
            <a:r>
              <a:rPr lang="cs-CZ" sz="2400" dirty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Society of Social Workers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established in 1919, the first 28 graduates of the Higher School of Social Care in Prague took up the positions of professional social workers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1922, the Organization of Graduates of the </a:t>
            </a:r>
            <a:r>
              <a:rPr lang="cs-CZ" sz="2400" dirty="0" err="1">
                <a:solidFill>
                  <a:schemeClr val="tx1"/>
                </a:solidFill>
              </a:rPr>
              <a:t>Higher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School</a:t>
            </a:r>
            <a:r>
              <a:rPr lang="en-US" sz="2400" dirty="0">
                <a:solidFill>
                  <a:schemeClr val="tx1"/>
                </a:solidFill>
              </a:rPr>
              <a:t> was established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1929, the name of the Organization of Graduates was changed to the Organization of Social Workers </a:t>
            </a:r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95B339-9F3D-49FD-B86B-BFF51745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8AD01-166B-4C74-8AA2-2CA0D2A7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5" y="676938"/>
            <a:ext cx="8596668" cy="127886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…..</a:t>
            </a:r>
            <a:r>
              <a:rPr lang="cs-CZ" sz="4000" dirty="0" err="1">
                <a:solidFill>
                  <a:schemeClr val="tx1"/>
                </a:solidFill>
              </a:rPr>
              <a:t>history</a:t>
            </a:r>
            <a:r>
              <a:rPr lang="cs-CZ" sz="4000" dirty="0">
                <a:solidFill>
                  <a:schemeClr val="tx1"/>
                </a:solidFill>
              </a:rPr>
              <a:t> (</a:t>
            </a:r>
            <a:r>
              <a:rPr lang="cs-CZ" sz="4000" dirty="0" err="1">
                <a:solidFill>
                  <a:schemeClr val="tx1"/>
                </a:solidFill>
              </a:rPr>
              <a:t>herstory</a:t>
            </a:r>
            <a:r>
              <a:rPr lang="cs-CZ" sz="4000" dirty="0">
                <a:solidFill>
                  <a:schemeClr val="tx1"/>
                </a:solidFill>
              </a:rPr>
              <a:t>)….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1498AE-0372-4FA4-A9E0-2B8CFFCF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47900"/>
            <a:ext cx="8596668" cy="379346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Lively</a:t>
            </a:r>
            <a:r>
              <a:rPr lang="en-US" sz="2400" dirty="0">
                <a:solidFill>
                  <a:schemeClr val="tx1"/>
                </a:solidFill>
              </a:rPr>
              <a:t> contact</a:t>
            </a:r>
            <a:r>
              <a:rPr lang="cs-CZ" sz="24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with associations of social workers in Paris and New York is recorded from 1925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President of the "Headquarters of Voluntary Social and Medical Social Associations" Dr. Alice </a:t>
            </a:r>
            <a:r>
              <a:rPr lang="en-US" sz="2400" dirty="0" err="1">
                <a:solidFill>
                  <a:schemeClr val="tx1"/>
                </a:solidFill>
              </a:rPr>
              <a:t>Masaryková</a:t>
            </a:r>
            <a:r>
              <a:rPr lang="en-US" sz="2400" dirty="0">
                <a:solidFill>
                  <a:schemeClr val="tx1"/>
                </a:solidFill>
              </a:rPr>
              <a:t> recommended in 1926 that the Organization of Graduates of the develop topics for further professional education</a:t>
            </a:r>
            <a:endParaRPr lang="cs-CZ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More </a:t>
            </a:r>
            <a:r>
              <a:rPr lang="cs-CZ" sz="2400" dirty="0" err="1">
                <a:solidFill>
                  <a:schemeClr val="tx1"/>
                </a:solidFill>
              </a:rPr>
              <a:t>exceptional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women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profession</a:t>
            </a:r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95B339-9F3D-49FD-B86B-BFF51745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4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8AD01-166B-4C74-8AA2-2CA0D2A7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5" y="676938"/>
            <a:ext cx="8596668" cy="1278862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</a:rPr>
              <a:t>…..</a:t>
            </a:r>
            <a:r>
              <a:rPr lang="cs-CZ" sz="4000" dirty="0" err="1">
                <a:solidFill>
                  <a:schemeClr val="tx1"/>
                </a:solidFill>
              </a:rPr>
              <a:t>history</a:t>
            </a:r>
            <a:r>
              <a:rPr lang="cs-CZ" sz="4000" dirty="0">
                <a:solidFill>
                  <a:schemeClr val="tx1"/>
                </a:solidFill>
              </a:rPr>
              <a:t> (</a:t>
            </a:r>
            <a:r>
              <a:rPr lang="cs-CZ" sz="4000" dirty="0" err="1">
                <a:solidFill>
                  <a:schemeClr val="tx1"/>
                </a:solidFill>
              </a:rPr>
              <a:t>herstory</a:t>
            </a:r>
            <a:r>
              <a:rPr lang="cs-CZ" sz="4000" dirty="0">
                <a:solidFill>
                  <a:schemeClr val="tx1"/>
                </a:solidFill>
              </a:rPr>
              <a:t>)….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1498AE-0372-4FA4-A9E0-2B8CFFCF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47900"/>
            <a:ext cx="8596668" cy="379346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tx1"/>
                </a:solidFill>
              </a:rPr>
              <a:t>Textbooks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articles</a:t>
            </a:r>
            <a:r>
              <a:rPr lang="en-US" sz="2400" dirty="0">
                <a:solidFill>
                  <a:schemeClr val="tx1"/>
                </a:solidFill>
              </a:rPr>
              <a:t>, seminars and courses, study tours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1934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„</a:t>
            </a:r>
            <a:r>
              <a:rPr lang="en-US" sz="2400" dirty="0">
                <a:solidFill>
                  <a:schemeClr val="tx1"/>
                </a:solidFill>
              </a:rPr>
              <a:t>Sociální </a:t>
            </a:r>
            <a:r>
              <a:rPr lang="en-US" sz="2400" dirty="0" err="1">
                <a:solidFill>
                  <a:schemeClr val="tx1"/>
                </a:solidFill>
              </a:rPr>
              <a:t>pracovnice</a:t>
            </a:r>
            <a:r>
              <a:rPr lang="cs-CZ" sz="2400" dirty="0">
                <a:solidFill>
                  <a:schemeClr val="tx1"/>
                </a:solidFill>
              </a:rPr>
              <a:t>“ (</a:t>
            </a:r>
            <a:r>
              <a:rPr lang="cs-CZ" sz="2400" dirty="0" err="1">
                <a:solidFill>
                  <a:schemeClr val="tx1"/>
                </a:solidFill>
              </a:rPr>
              <a:t>Social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Worker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magazine </a:t>
            </a:r>
            <a:r>
              <a:rPr lang="cs-CZ" sz="2400" dirty="0" err="1">
                <a:solidFill>
                  <a:schemeClr val="tx1"/>
                </a:solidFill>
              </a:rPr>
              <a:t>issued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number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copies</a:t>
            </a:r>
            <a:r>
              <a:rPr lang="cs-CZ" sz="2400" dirty="0">
                <a:solidFill>
                  <a:schemeClr val="tx1"/>
                </a:solidFill>
              </a:rPr>
              <a:t> - 900</a:t>
            </a: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1937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first opportunity to comment on the laws and amendments</a:t>
            </a:r>
            <a:endParaRPr lang="cs-CZ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A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ctivity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suspended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1939 – 1990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Some</a:t>
            </a:r>
            <a:r>
              <a:rPr lang="cs-CZ" sz="2400" dirty="0">
                <a:solidFill>
                  <a:srgbClr val="000000"/>
                </a:solidFill>
                <a:latin typeface="Roboto" panose="02000000000000000000" pitchFamily="2" charset="0"/>
              </a:rPr>
              <a:t> SW </a:t>
            </a:r>
            <a:r>
              <a:rPr lang="cs-CZ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could</a:t>
            </a:r>
            <a:r>
              <a:rPr lang="cs-CZ" sz="24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associate</a:t>
            </a:r>
            <a:r>
              <a:rPr lang="cs-CZ" sz="2400" dirty="0">
                <a:solidFill>
                  <a:srgbClr val="000000"/>
                </a:solidFill>
                <a:latin typeface="Roboto" panose="02000000000000000000" pitchFamily="2" charset="0"/>
              </a:rPr>
              <a:t> (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Society of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ocial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W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orkers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Health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Care, part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Czech Psychiatric Society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endParaRPr lang="cs-CZ" sz="2400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95B339-9F3D-49FD-B86B-BFF51745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8AD01-166B-4C74-8AA2-2CA0D2A7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5" y="676938"/>
            <a:ext cx="8596668" cy="127886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new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1498AE-0372-4FA4-A9E0-2B8CFFCF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47900"/>
            <a:ext cx="8596668" cy="379346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Re-</a:t>
            </a:r>
            <a:r>
              <a:rPr lang="cs-CZ" sz="3200" dirty="0" err="1">
                <a:solidFill>
                  <a:schemeClr val="tx1"/>
                </a:solidFill>
              </a:rPr>
              <a:t>established</a:t>
            </a:r>
            <a:r>
              <a:rPr lang="cs-CZ" sz="3200" dirty="0">
                <a:solidFill>
                  <a:schemeClr val="tx1"/>
                </a:solidFill>
              </a:rPr>
              <a:t> 1990 </a:t>
            </a:r>
            <a:r>
              <a:rPr lang="cs-CZ" sz="3200" dirty="0" err="1">
                <a:solidFill>
                  <a:schemeClr val="tx1"/>
                </a:solidFill>
              </a:rPr>
              <a:t>with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current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name</a:t>
            </a:r>
            <a:endParaRPr lang="cs-CZ" sz="32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/>
                </a:solidFill>
              </a:rPr>
              <a:t>C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ontributes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to the development of social work and the recognition of the social worker profession</a:t>
            </a:r>
            <a:endParaRPr lang="cs-CZ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000000"/>
                </a:solidFill>
                <a:latin typeface="Roboto" panose="02000000000000000000" pitchFamily="2" charset="0"/>
              </a:rPr>
              <a:t>Strong</a:t>
            </a:r>
            <a:r>
              <a:rPr lang="cs-CZ" sz="32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latin typeface="Roboto" panose="02000000000000000000" pitchFamily="2" charset="0"/>
              </a:rPr>
              <a:t>wing</a:t>
            </a:r>
            <a:r>
              <a:rPr lang="cs-CZ" sz="32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latin typeface="Roboto" panose="02000000000000000000" pitchFamily="2" charset="0"/>
              </a:rPr>
              <a:t>of</a:t>
            </a:r>
            <a:r>
              <a:rPr lang="cs-CZ" sz="3200" dirty="0">
                <a:solidFill>
                  <a:srgbClr val="000000"/>
                </a:solidFill>
                <a:latin typeface="Roboto" panose="02000000000000000000" pitchFamily="2" charset="0"/>
              </a:rPr>
              <a:t> SW </a:t>
            </a:r>
            <a:r>
              <a:rPr lang="cs-CZ" sz="3200" dirty="0" err="1">
                <a:solidFill>
                  <a:srgbClr val="000000"/>
                </a:solidFill>
                <a:latin typeface="Roboto" panose="02000000000000000000" pitchFamily="2" charset="0"/>
              </a:rPr>
              <a:t>from</a:t>
            </a:r>
            <a:r>
              <a:rPr lang="cs-CZ" sz="32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3200" dirty="0" err="1">
                <a:solidFill>
                  <a:srgbClr val="000000"/>
                </a:solidFill>
                <a:latin typeface="Roboto" panose="02000000000000000000" pitchFamily="2" charset="0"/>
              </a:rPr>
              <a:t>municipalities</a:t>
            </a:r>
            <a:endParaRPr lang="cs-CZ" sz="3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95B339-9F3D-49FD-B86B-BFF51745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8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9DAC-6F1F-4386-A71B-13F38F4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Profesní svaz sociálních pracovníků v sociálních službách, </a:t>
            </a:r>
            <a:r>
              <a:rPr lang="cs-CZ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https://profesni-svaz-socialnich-pracovniku.apsscr.cz/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Professional Union </a:t>
            </a:r>
            <a:r>
              <a:rPr lang="cs-CZ" sz="2800" dirty="0" err="1"/>
              <a:t>of</a:t>
            </a:r>
            <a:r>
              <a:rPr lang="cs-CZ" sz="2800" dirty="0"/>
              <a:t> SW in </a:t>
            </a:r>
            <a:r>
              <a:rPr lang="cs-CZ" sz="2800" dirty="0" err="1"/>
              <a:t>Social</a:t>
            </a:r>
            <a:r>
              <a:rPr lang="cs-CZ" sz="2800" dirty="0"/>
              <a:t> </a:t>
            </a:r>
            <a:r>
              <a:rPr lang="cs-CZ" sz="2800" dirty="0" err="1"/>
              <a:t>Services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527F8-A009-48DA-A9A4-5207FDD6B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Profesní svaz sociálních pracovníků v sociálních službách APSS ČR | Tábor | Facebook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096DB3-3661-46DB-910B-8BA0D1AD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CDEBED19-18C0-4250-A727-B3B0EA454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286936"/>
            <a:ext cx="1455489" cy="970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9A1572-BE34-4F73-80FC-9AD62458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702" y="1817423"/>
            <a:ext cx="3016063" cy="28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EF8A1-2D8D-4393-8F22-ADA0EB57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017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Mission of the organization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5241AC-F222-4EC6-A792-A63F28F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511300"/>
            <a:ext cx="8596668" cy="43307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Founded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Roboto" panose="02000000000000000000" pitchFamily="2" charset="0"/>
              </a:rPr>
              <a:t>2014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Part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of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Association of social </a:t>
            </a: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</a:rPr>
              <a:t>services providers</a:t>
            </a:r>
            <a:r>
              <a:rPr lang="cs-CZ" sz="28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</a:rPr>
              <a:t>of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Czech Republic</a:t>
            </a:r>
            <a:endParaRPr lang="cs-CZ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professional union of social workers in social services is a professional group whose goal is the support of social work as a profession and especially the development of the professional level of social work in social services.</a:t>
            </a:r>
            <a:endParaRPr lang="cs-CZ" sz="28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D849F5-4C7D-4250-8F73-AFEAA28F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Association of Social Workers of the Czech Republic, http://socialnipracovnici.cz/sekce-socialnich-pracovniku/article/en</a:t>
            </a:r>
          </a:p>
        </p:txBody>
      </p:sp>
    </p:spTree>
    <p:extLst>
      <p:ext uri="{BB962C8B-B14F-4D97-AF65-F5344CB8AC3E}">
        <p14:creationId xmlns:p14="http://schemas.microsoft.com/office/powerpoint/2010/main" val="304712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39DAC-6F1F-4386-A71B-13F38F4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Profesní komora sociálních pracovníků </a:t>
            </a:r>
            <a:r>
              <a:rPr lang="cs-CZ" sz="3200" dirty="0">
                <a:solidFill>
                  <a:srgbClr val="0070C0"/>
                </a:solidFill>
              </a:rPr>
              <a:t>http://www.pksp.cz/</a:t>
            </a:r>
            <a:br>
              <a:rPr lang="cs-CZ" sz="3200" dirty="0">
                <a:solidFill>
                  <a:srgbClr val="0070C0"/>
                </a:solidFill>
              </a:rPr>
            </a:br>
            <a:br>
              <a:rPr lang="cs-CZ" sz="3200" dirty="0">
                <a:solidFill>
                  <a:srgbClr val="0070C0"/>
                </a:solidFill>
              </a:rPr>
            </a:br>
            <a:br>
              <a:rPr lang="cs-CZ" sz="3200" dirty="0">
                <a:solidFill>
                  <a:srgbClr val="0070C0"/>
                </a:solidFill>
              </a:rPr>
            </a:b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92D050"/>
                </a:solidFill>
              </a:rPr>
              <a:t>Professional </a:t>
            </a:r>
            <a:r>
              <a:rPr lang="cs-CZ" sz="3200" dirty="0" err="1">
                <a:solidFill>
                  <a:srgbClr val="92D050"/>
                </a:solidFill>
              </a:rPr>
              <a:t>Chamber</a:t>
            </a:r>
            <a:r>
              <a:rPr lang="cs-CZ" sz="3200" dirty="0">
                <a:solidFill>
                  <a:srgbClr val="92D050"/>
                </a:solidFill>
              </a:rPr>
              <a:t> </a:t>
            </a:r>
            <a:r>
              <a:rPr lang="cs-CZ" sz="3200" dirty="0" err="1">
                <a:solidFill>
                  <a:srgbClr val="92D050"/>
                </a:solidFill>
              </a:rPr>
              <a:t>of</a:t>
            </a:r>
            <a:r>
              <a:rPr lang="cs-CZ" sz="3200" dirty="0">
                <a:solidFill>
                  <a:srgbClr val="92D050"/>
                </a:solidFill>
              </a:rPr>
              <a:t> </a:t>
            </a:r>
            <a:r>
              <a:rPr lang="cs-CZ" sz="3200" dirty="0" err="1">
                <a:solidFill>
                  <a:srgbClr val="92D050"/>
                </a:solidFill>
              </a:rPr>
              <a:t>Social</a:t>
            </a:r>
            <a:r>
              <a:rPr lang="cs-CZ" sz="3200" dirty="0">
                <a:solidFill>
                  <a:srgbClr val="92D050"/>
                </a:solidFill>
              </a:rPr>
              <a:t> </a:t>
            </a:r>
            <a:r>
              <a:rPr lang="cs-CZ" sz="3200" dirty="0" err="1">
                <a:solidFill>
                  <a:srgbClr val="92D050"/>
                </a:solidFill>
              </a:rPr>
              <a:t>Workers</a:t>
            </a:r>
            <a:endParaRPr lang="cs-CZ" sz="3200" dirty="0">
              <a:solidFill>
                <a:srgbClr val="92D05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527F8-A009-48DA-A9A4-5207FDD6B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Profesní komora sociálních pracovníků, </a:t>
            </a:r>
            <a:r>
              <a:rPr lang="cs-CZ" dirty="0" err="1">
                <a:hlinkClick r:id="rId2"/>
              </a:rPr>
              <a:t>z.s</a:t>
            </a:r>
            <a:r>
              <a:rPr lang="cs-CZ" dirty="0">
                <a:hlinkClick r:id="rId2"/>
              </a:rPr>
              <a:t>. | Facebook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096DB3-3661-46DB-910B-8BA0D1AD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Association of Social Workers of the Czech Republic, http://socialnipracovnici.cz/sekce-socialnich-pracovniku/article/en</a:t>
            </a:r>
            <a:endParaRPr lang="en-US" dirty="0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CDEBED19-18C0-4250-A727-B3B0EA45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57" y="4934282"/>
            <a:ext cx="1289643" cy="85976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A84E1F2-4939-4678-AB99-BD6F2F332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83" y="1708225"/>
            <a:ext cx="5281214" cy="13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900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796</Words>
  <Application>Microsoft Office PowerPoint</Application>
  <PresentationFormat>Širokoúhlá obrazovka</PresentationFormat>
  <Paragraphs>67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</vt:lpstr>
      <vt:lpstr>botanika_regular_std</vt:lpstr>
      <vt:lpstr>Calibri</vt:lpstr>
      <vt:lpstr>DIN Next LT W01 Bold</vt:lpstr>
      <vt:lpstr>DIN Next LT W01 Regular</vt:lpstr>
      <vt:lpstr>Roboto</vt:lpstr>
      <vt:lpstr>Trebuchet MS</vt:lpstr>
      <vt:lpstr>Wingdings</vt:lpstr>
      <vt:lpstr>Wingdings 3</vt:lpstr>
      <vt:lpstr>Fazeta</vt:lpstr>
      <vt:lpstr>Association of Social Workers of the Czech Republic </vt:lpstr>
      <vt:lpstr>Společnost sociálních pracovníků, http://socialnipracovnici.cz/sekce-socialnich-pracovniku/article/en   Association of Social Workers of the Czech Republic </vt:lpstr>
      <vt:lpstr>History</vt:lpstr>
      <vt:lpstr>…..history (herstory)….</vt:lpstr>
      <vt:lpstr>…..history (herstory)….</vt:lpstr>
      <vt:lpstr>A new era</vt:lpstr>
      <vt:lpstr>Profesní svaz sociálních pracovníků v sociálních službách, https://profesni-svaz-socialnich-pracovniku.apsscr.cz/  Professional Union of SW in Social Services </vt:lpstr>
      <vt:lpstr>Mission of the organization</vt:lpstr>
      <vt:lpstr>Profesní komora sociálních pracovníků http://www.pksp.cz/    Professional Chamber of Social Workers</vt:lpstr>
      <vt:lpstr>Mission of the organization</vt:lpstr>
      <vt:lpstr> IFSW Europe Social Work Conference 2023 </vt:lpstr>
      <vt:lpstr> IFSW Europe Social Work Conference 2023 </vt:lpstr>
      <vt:lpstr>See you in Prague 2023!  http://ifsw2023.org/wp-content/uploads/2022/09/IFSW-2023.mp4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Social Workers of the Czech Republic</dc:title>
  <dc:creator>Límová Michaela Mgr. (MPSV)</dc:creator>
  <cp:lastModifiedBy>Límová Michaela Mgr. (MPSV)</cp:lastModifiedBy>
  <cp:revision>16</cp:revision>
  <dcterms:created xsi:type="dcterms:W3CDTF">2022-10-27T11:21:51Z</dcterms:created>
  <dcterms:modified xsi:type="dcterms:W3CDTF">2022-10-28T10:45:05Z</dcterms:modified>
</cp:coreProperties>
</file>