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65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1"/>
  </p:normalViewPr>
  <p:slideViewPr>
    <p:cSldViewPr snapToGrid="0" snapToObjects="1">
      <p:cViewPr varScale="1">
        <p:scale>
          <a:sx n="104" d="100"/>
          <a:sy n="104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48954-3CE5-4486-1BBD-006CD93CE6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A85CF-DCB6-0E02-B460-CAC20A1C86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82002-B6AB-BFBC-AC3D-DB4241370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79E8-6EE7-D142-A4E9-90D9EA0216C3}" type="datetimeFigureOut">
              <a:rPr lang="en-IL" smtClean="0"/>
              <a:t>27/10/2022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5CF89-499B-1E5A-1C0F-C475C9630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BCBBE-FB08-D853-949E-A6C325048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331D7-18BF-804C-8CE5-7A7BDE61CF9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5835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15741-C1EB-C242-3D0A-3B79DB127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BE1015-6122-9A19-75FE-4611C5247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6B0B6-6B5D-F493-C41F-68543A533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79E8-6EE7-D142-A4E9-90D9EA0216C3}" type="datetimeFigureOut">
              <a:rPr lang="en-IL" smtClean="0"/>
              <a:t>27/10/2022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FF8E5-3957-E7BA-3357-36EF39988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7027-F297-5A1E-4187-E70855391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331D7-18BF-804C-8CE5-7A7BDE61CF9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5604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83F8AA-5F49-F825-2555-48B2E39535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6A715-0DB3-6359-266E-75597351F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69CB8-8F2C-43ED-80BC-2CEFE326E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79E8-6EE7-D142-A4E9-90D9EA0216C3}" type="datetimeFigureOut">
              <a:rPr lang="en-IL" smtClean="0"/>
              <a:t>27/10/2022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FBF2C-D264-A90D-8AA3-9934D018C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E406E-2E96-6AE5-60D7-C51465E95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331D7-18BF-804C-8CE5-7A7BDE61CF9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0559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429FA-2BD6-C2DE-1F99-0864A84FF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1580E-6A8C-243D-958E-A50833E32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86048-3FEF-038C-2A19-379F49452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79E8-6EE7-D142-A4E9-90D9EA0216C3}" type="datetimeFigureOut">
              <a:rPr lang="en-IL" smtClean="0"/>
              <a:t>27/10/2022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DA650-3694-B6F3-EFE1-C6369EE94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950D5-D2B4-A9A9-D48B-0118FC31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331D7-18BF-804C-8CE5-7A7BDE61CF9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0538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E91F-1360-3192-62F7-3455C946D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BFD225-09F7-120E-3040-31DE24B33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914C4-8786-FA60-35FD-E526DC914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79E8-6EE7-D142-A4E9-90D9EA0216C3}" type="datetimeFigureOut">
              <a:rPr lang="en-IL" smtClean="0"/>
              <a:t>27/10/2022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1D64E-87F8-8668-35F1-F2F772C84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A926D-7E3A-BFC9-B00B-A6EAF87F7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331D7-18BF-804C-8CE5-7A7BDE61CF9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4404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B700-197E-2EAE-0964-248708AF9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EC287-F1CD-3E60-8F94-0CD0A18E5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22A06A-A0F9-47D2-D6A4-C1EF4E169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A3CEE-FE86-45CB-5AA9-CA4756DA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79E8-6EE7-D142-A4E9-90D9EA0216C3}" type="datetimeFigureOut">
              <a:rPr lang="en-IL" smtClean="0"/>
              <a:t>27/10/2022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AE27E9-15DA-0E17-667C-99DF91681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44F25-9E2F-D0A8-AA12-EDAEFA3B0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331D7-18BF-804C-8CE5-7A7BDE61CF9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8848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B3AE6-9124-9BE6-00AD-669B8446A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EB164-A2EF-0CE5-FCDB-221621C62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714FAA-B998-4CAA-4D85-5FE22CBF0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8B6D65-1565-2875-6741-4304F04F45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F34217-D65A-E3FE-9737-4DA420323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493745-1E40-A79F-AA63-2BC343F68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79E8-6EE7-D142-A4E9-90D9EA0216C3}" type="datetimeFigureOut">
              <a:rPr lang="en-IL" smtClean="0"/>
              <a:t>27/10/2022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AAF726-0E82-5420-2A64-2498BB271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44CC14-5695-9517-D5E6-242C95B2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331D7-18BF-804C-8CE5-7A7BDE61CF9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8586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9FEEB-699F-B6AA-0D9D-32B9668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213AEF-FA7A-060C-391E-8BF59FA6E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79E8-6EE7-D142-A4E9-90D9EA0216C3}" type="datetimeFigureOut">
              <a:rPr lang="en-IL" smtClean="0"/>
              <a:t>27/10/2022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C685DF-D2B9-79D9-BEC2-652BADA1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BB162-D330-E21E-5D2B-6065BAECE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331D7-18BF-804C-8CE5-7A7BDE61CF9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7532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61C2BF-7BB3-263F-B6F0-DE097D61A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79E8-6EE7-D142-A4E9-90D9EA0216C3}" type="datetimeFigureOut">
              <a:rPr lang="en-IL" smtClean="0"/>
              <a:t>27/10/2022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1ED76F-7A71-F56C-F730-AB373C3A7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E93B8-3899-0F7B-FACF-1CC14DCCD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331D7-18BF-804C-8CE5-7A7BDE61CF9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5553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906C1-AF07-7B22-C4F3-78AAAEEE9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14E5B-4BFD-A02D-F0EC-553D818B3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35F38-D6C1-16DC-3974-78948C6D2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66B6B-656A-B876-EFEA-4B55B11FB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79E8-6EE7-D142-A4E9-90D9EA0216C3}" type="datetimeFigureOut">
              <a:rPr lang="en-IL" smtClean="0"/>
              <a:t>27/10/2022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B3A58-795B-605B-7656-0D1CD44D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1BF86-F0FF-DA55-B866-35ADBB3CD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331D7-18BF-804C-8CE5-7A7BDE61CF9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6954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E13FE-D7E1-A3E2-9CBC-9E1A57327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F5767-36EC-9CDA-AC32-4963E703D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81670E-D8A2-0694-9298-BD0ABF76A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D8258-411B-ACD9-637D-5DFE4473E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79E8-6EE7-D142-A4E9-90D9EA0216C3}" type="datetimeFigureOut">
              <a:rPr lang="en-IL" smtClean="0"/>
              <a:t>27/10/2022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A3FE2-D559-2ED8-D33C-D983505A3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92AD6-C44A-0F4D-285E-B048BF1BC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331D7-18BF-804C-8CE5-7A7BDE61CF9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4849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3856BA-551B-0EAA-2AAA-ED8A605DC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C1F23-8533-CAF7-5FE4-D80D7CBFE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C35F6-7427-04F8-CAA0-92131EE03B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879E8-6EE7-D142-A4E9-90D9EA0216C3}" type="datetimeFigureOut">
              <a:rPr lang="en-IL" smtClean="0"/>
              <a:t>27/10/2022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AC356-3E04-463D-2AA5-F62226AB6F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D59FC-7B49-B1F2-AFE5-558B75BC1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331D7-18BF-804C-8CE5-7A7BDE61CF9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5099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BBF87-D9B2-484F-A845-03DBA0F60E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L" dirty="0"/>
              <a:t>Finances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F0E1C8-54EB-0FFF-3AB9-2A7EC1DC2E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L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830260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4AE0A-6A28-D6E1-6FC7-03155969C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702"/>
          </a:xfrm>
        </p:spPr>
        <p:txBody>
          <a:bodyPr>
            <a:normAutofit fontScale="90000"/>
          </a:bodyPr>
          <a:lstStyle/>
          <a:p>
            <a:r>
              <a:rPr lang="en-IL" dirty="0"/>
              <a:t>Summary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3C5A903-9FE2-5D13-2467-033218E45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21429"/>
              </p:ext>
            </p:extLst>
          </p:nvPr>
        </p:nvGraphicFramePr>
        <p:xfrm>
          <a:off x="838199" y="2133343"/>
          <a:ext cx="10515601" cy="2591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6976">
                  <a:extLst>
                    <a:ext uri="{9D8B030D-6E8A-4147-A177-3AD203B41FA5}">
                      <a16:colId xmlns:a16="http://schemas.microsoft.com/office/drawing/2014/main" val="3738360639"/>
                    </a:ext>
                  </a:extLst>
                </a:gridCol>
                <a:gridCol w="1062619">
                  <a:extLst>
                    <a:ext uri="{9D8B030D-6E8A-4147-A177-3AD203B41FA5}">
                      <a16:colId xmlns:a16="http://schemas.microsoft.com/office/drawing/2014/main" val="265919797"/>
                    </a:ext>
                  </a:extLst>
                </a:gridCol>
                <a:gridCol w="1464939">
                  <a:extLst>
                    <a:ext uri="{9D8B030D-6E8A-4147-A177-3AD203B41FA5}">
                      <a16:colId xmlns:a16="http://schemas.microsoft.com/office/drawing/2014/main" val="2487087673"/>
                    </a:ext>
                  </a:extLst>
                </a:gridCol>
                <a:gridCol w="1455872">
                  <a:extLst>
                    <a:ext uri="{9D8B030D-6E8A-4147-A177-3AD203B41FA5}">
                      <a16:colId xmlns:a16="http://schemas.microsoft.com/office/drawing/2014/main" val="1439296927"/>
                    </a:ext>
                  </a:extLst>
                </a:gridCol>
                <a:gridCol w="1364401">
                  <a:extLst>
                    <a:ext uri="{9D8B030D-6E8A-4147-A177-3AD203B41FA5}">
                      <a16:colId xmlns:a16="http://schemas.microsoft.com/office/drawing/2014/main" val="36329104"/>
                    </a:ext>
                  </a:extLst>
                </a:gridCol>
                <a:gridCol w="1365362">
                  <a:extLst>
                    <a:ext uri="{9D8B030D-6E8A-4147-A177-3AD203B41FA5}">
                      <a16:colId xmlns:a16="http://schemas.microsoft.com/office/drawing/2014/main" val="1242089596"/>
                    </a:ext>
                  </a:extLst>
                </a:gridCol>
                <a:gridCol w="1415432">
                  <a:extLst>
                    <a:ext uri="{9D8B030D-6E8A-4147-A177-3AD203B41FA5}">
                      <a16:colId xmlns:a16="http://schemas.microsoft.com/office/drawing/2014/main" val="1226392618"/>
                    </a:ext>
                  </a:extLst>
                </a:gridCol>
              </a:tblGrid>
              <a:tr h="11826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Description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Actual 2020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effectLst/>
                        </a:rPr>
                        <a:t>Budget 2021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Actual 2021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effectLst/>
                        </a:rPr>
                        <a:t>Budget 2022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Actual 2022 (until Oct 15)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Proposed Budget 2023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extLst>
                  <a:ext uri="{0D108BD9-81ED-4DB2-BD59-A6C34878D82A}">
                    <a16:rowId xmlns:a16="http://schemas.microsoft.com/office/drawing/2014/main" val="4283564467"/>
                  </a:ext>
                </a:extLst>
              </a:tr>
              <a:tr h="469557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Total Income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€26,000.00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€49,282.74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€27,000.00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€32,941.60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€113,000.00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575948754"/>
                  </a:ext>
                </a:extLst>
              </a:tr>
              <a:tr h="494270">
                <a:tc>
                  <a:txBody>
                    <a:bodyPr/>
                    <a:lstStyle/>
                    <a:p>
                      <a:r>
                        <a:rPr lang="en-IL" sz="2000">
                          <a:effectLst/>
                        </a:rPr>
                        <a:t>Total</a:t>
                      </a:r>
                      <a:r>
                        <a:rPr lang="en-US" sz="2000">
                          <a:effectLst/>
                        </a:rPr>
                        <a:t> expenses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€ 3</a:t>
                      </a:r>
                      <a:r>
                        <a:rPr lang="en-US" sz="2000" dirty="0">
                          <a:effectLst/>
                        </a:rPr>
                        <a:t>7</a:t>
                      </a:r>
                      <a:r>
                        <a:rPr lang="en-IL" sz="2000" dirty="0">
                          <a:effectLst/>
                        </a:rPr>
                        <a:t>,833.41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€10,028.04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</a:t>
                      </a:r>
                      <a:r>
                        <a:rPr lang="en-US" sz="2000">
                          <a:effectLst/>
                        </a:rPr>
                        <a:t>45</a:t>
                      </a:r>
                      <a:r>
                        <a:rPr lang="en-IL" sz="2000">
                          <a:effectLst/>
                        </a:rPr>
                        <a:t>,</a:t>
                      </a:r>
                      <a:r>
                        <a:rPr lang="en-US" sz="2000">
                          <a:effectLst/>
                        </a:rPr>
                        <a:t>181</a:t>
                      </a:r>
                      <a:r>
                        <a:rPr lang="en-IL" sz="2000">
                          <a:effectLst/>
                        </a:rPr>
                        <a:t>.</a:t>
                      </a:r>
                      <a:r>
                        <a:rPr lang="en-US" sz="2000">
                          <a:effectLst/>
                        </a:rPr>
                        <a:t>90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€16,318.95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€104,788.90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027204156"/>
                  </a:ext>
                </a:extLst>
              </a:tr>
              <a:tr h="44484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Balance/Profit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-€11,833.41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€39,254,70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-€18,181.90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€16,622.65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€8,211.10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993088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551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79239-1CE2-24F5-926B-F29604723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4560"/>
          </a:xfrm>
        </p:spPr>
        <p:txBody>
          <a:bodyPr>
            <a:normAutofit/>
          </a:bodyPr>
          <a:lstStyle/>
          <a:p>
            <a:pPr algn="ctr"/>
            <a:r>
              <a:rPr lang="en-GB" sz="2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Ukraine Social Work Project</a:t>
            </a:r>
            <a:endParaRPr lang="en-IL" sz="2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C5527FF-1C1C-F85F-B0E7-8BCA0BC36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346564"/>
              </p:ext>
            </p:extLst>
          </p:nvPr>
        </p:nvGraphicFramePr>
        <p:xfrm>
          <a:off x="374821" y="889686"/>
          <a:ext cx="11442357" cy="579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8437">
                  <a:extLst>
                    <a:ext uri="{9D8B030D-6E8A-4147-A177-3AD203B41FA5}">
                      <a16:colId xmlns:a16="http://schemas.microsoft.com/office/drawing/2014/main" val="3461608892"/>
                    </a:ext>
                  </a:extLst>
                </a:gridCol>
                <a:gridCol w="2219598">
                  <a:extLst>
                    <a:ext uri="{9D8B030D-6E8A-4147-A177-3AD203B41FA5}">
                      <a16:colId xmlns:a16="http://schemas.microsoft.com/office/drawing/2014/main" val="2724723412"/>
                    </a:ext>
                  </a:extLst>
                </a:gridCol>
                <a:gridCol w="2092809">
                  <a:extLst>
                    <a:ext uri="{9D8B030D-6E8A-4147-A177-3AD203B41FA5}">
                      <a16:colId xmlns:a16="http://schemas.microsoft.com/office/drawing/2014/main" val="4285444189"/>
                    </a:ext>
                  </a:extLst>
                </a:gridCol>
                <a:gridCol w="2241513">
                  <a:extLst>
                    <a:ext uri="{9D8B030D-6E8A-4147-A177-3AD203B41FA5}">
                      <a16:colId xmlns:a16="http://schemas.microsoft.com/office/drawing/2014/main" val="4218057550"/>
                    </a:ext>
                  </a:extLst>
                </a:gridCol>
              </a:tblGrid>
              <a:tr h="515747">
                <a:tc>
                  <a:txBody>
                    <a:bodyPr/>
                    <a:lstStyle/>
                    <a:p>
                      <a:endParaRPr lang="en-IL" sz="2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>
                          <a:effectLst/>
                        </a:rPr>
                        <a:t>Budget 2022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Actual 2022 (to Oct 15)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Proposed Budget 2023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4486132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8458501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 u="sng" dirty="0">
                          <a:effectLst/>
                        </a:rPr>
                        <a:t>Income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IL" sz="2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3837104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Donations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€66,731.44 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2531324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Total Income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€66,731.44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€55,435.83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3901878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30027756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 u="sng">
                          <a:effectLst/>
                        </a:rPr>
                        <a:t>Project Expenses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IL" sz="2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8448646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Salary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€9,000.00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€2,800.00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€24,000.00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1555962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Rent/administration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€3,000.00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€1,000.00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€6,000.00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1544346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Furniture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en-US" sz="2000" dirty="0">
                          <a:effectLst/>
                        </a:rPr>
                        <a:t>€7,000.00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€2,889.37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€5,000.00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9787559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Computers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en-US" sz="2000">
                          <a:effectLst/>
                        </a:rPr>
                        <a:t>€4,000.00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€1,948.20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€2,500.00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3678498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Travel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en-US" sz="2000">
                          <a:effectLst/>
                        </a:rPr>
                        <a:t>€2,000.00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€1,300.00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€2,000.00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0621016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Other equipment and materials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en-US" sz="2000">
                          <a:effectLst/>
                        </a:rPr>
                        <a:t>€7,000.00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9984678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Store merchandise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en-US" sz="2000">
                          <a:effectLst/>
                        </a:rPr>
                        <a:t>€7,000.00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4906091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Staff accommodation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en-US" sz="2000">
                          <a:effectLst/>
                        </a:rPr>
                        <a:t>€1,200.00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1171477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7296142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Total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en-US" sz="2000" b="1" dirty="0">
                          <a:solidFill>
                            <a:srgbClr val="00B050"/>
                          </a:solidFill>
                          <a:effectLst/>
                        </a:rPr>
                        <a:t>€41,200.00</a:t>
                      </a:r>
                      <a:endParaRPr lang="en-IL" sz="20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solidFill>
                            <a:srgbClr val="00B050"/>
                          </a:solidFill>
                          <a:effectLst/>
                        </a:rPr>
                        <a:t>€11,295.61</a:t>
                      </a:r>
                      <a:endParaRPr lang="en-IL" sz="20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solidFill>
                            <a:srgbClr val="00B050"/>
                          </a:solidFill>
                          <a:effectLst/>
                        </a:rPr>
                        <a:t>€32,000.00</a:t>
                      </a:r>
                      <a:endParaRPr lang="en-IL" sz="20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4298547"/>
                  </a:ext>
                </a:extLst>
              </a:tr>
              <a:tr h="295299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Balance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-€41,200.00</a:t>
                      </a:r>
                      <a:endParaRPr lang="en-IL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</a:rPr>
                        <a:t>€55,435.83</a:t>
                      </a:r>
                      <a:endParaRPr lang="en-IL" sz="20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</a:rPr>
                        <a:t>€25,435.83</a:t>
                      </a:r>
                      <a:endParaRPr lang="en-IL" sz="20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6008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42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56BBA1-EDC3-0A5E-855B-38735556F213}"/>
              </a:ext>
            </a:extLst>
          </p:cNvPr>
          <p:cNvSpPr txBox="1"/>
          <p:nvPr/>
        </p:nvSpPr>
        <p:spPr>
          <a:xfrm>
            <a:off x="370703" y="383058"/>
            <a:ext cx="1144235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Helvetica" pitchFamily="2" charset="0"/>
              </a:rPr>
              <a:t>You asked us for a review of the IFSW Europe </a:t>
            </a:r>
            <a:r>
              <a:rPr lang="en-US" sz="2400" dirty="0" err="1">
                <a:effectLst/>
                <a:latin typeface="Helvetica" pitchFamily="2" charset="0"/>
              </a:rPr>
              <a:t>e.V.</a:t>
            </a:r>
            <a:r>
              <a:rPr lang="en-US" sz="2400" dirty="0">
                <a:effectLst/>
                <a:latin typeface="Helvetica" pitchFamily="2" charset="0"/>
              </a:rPr>
              <a:t> financial records and documents for the year 2021 which are kept by you. In addition you asked us for a certification of the formal correctness of these records according to the documents. We carried out a spot check on the papers presented to us which led to the results below.</a:t>
            </a:r>
          </a:p>
          <a:p>
            <a:r>
              <a:rPr lang="en-US" sz="2400" dirty="0">
                <a:effectLst/>
                <a:latin typeface="Helvetica" pitchFamily="2" charset="0"/>
              </a:rPr>
              <a:t>A. Data basis</a:t>
            </a:r>
          </a:p>
          <a:p>
            <a:r>
              <a:rPr lang="en-US" sz="2400" dirty="0">
                <a:effectLst/>
                <a:latin typeface="Helvetica" pitchFamily="2" charset="0"/>
              </a:rPr>
              <a:t>- Statement of all bank transactions</a:t>
            </a:r>
          </a:p>
          <a:p>
            <a:r>
              <a:rPr lang="en-US" sz="2400" dirty="0">
                <a:effectLst/>
                <a:latin typeface="Helvetica" pitchFamily="2" charset="0"/>
              </a:rPr>
              <a:t>- Receipts and documentation for all bank transactions</a:t>
            </a:r>
          </a:p>
          <a:p>
            <a:r>
              <a:rPr lang="en-US" sz="2400" dirty="0">
                <a:effectLst/>
                <a:latin typeface="Helvetica" pitchFamily="2" charset="0"/>
              </a:rPr>
              <a:t>B. Respondent</a:t>
            </a:r>
          </a:p>
          <a:p>
            <a:r>
              <a:rPr lang="en-US" sz="2400" dirty="0">
                <a:effectLst/>
                <a:latin typeface="Helvetica" pitchFamily="2" charset="0"/>
              </a:rPr>
              <a:t>- Mr. Brian Auslander</a:t>
            </a:r>
          </a:p>
          <a:p>
            <a:r>
              <a:rPr lang="en-US" sz="2400" dirty="0">
                <a:effectLst/>
                <a:latin typeface="Helvetica" pitchFamily="2" charset="0"/>
              </a:rPr>
              <a:t>C. Result</a:t>
            </a:r>
          </a:p>
          <a:p>
            <a:r>
              <a:rPr lang="en-US" sz="2400" dirty="0">
                <a:effectLst/>
                <a:latin typeface="Helvetica" pitchFamily="2" charset="0"/>
              </a:rPr>
              <a:t>- All revenues and expenses were recorded completely</a:t>
            </a:r>
          </a:p>
          <a:p>
            <a:r>
              <a:rPr lang="en-US" sz="2400" dirty="0">
                <a:effectLst/>
                <a:latin typeface="Helvetica" pitchFamily="2" charset="0"/>
              </a:rPr>
              <a:t>- All (on a sample basis reviewed) records are based on proper receipts</a:t>
            </a:r>
          </a:p>
          <a:p>
            <a:r>
              <a:rPr lang="en-US" sz="2400" dirty="0">
                <a:effectLst/>
                <a:latin typeface="Helvetica" pitchFamily="2" charset="0"/>
              </a:rPr>
              <a:t>We certify that the records kept by you, were subject to a plausibility check. There was no reason for complaint.</a:t>
            </a:r>
          </a:p>
          <a:p>
            <a:r>
              <a:rPr lang="en-US" sz="2400" dirty="0">
                <a:effectLst/>
                <a:latin typeface="Helvetica" pitchFamily="2" charset="0"/>
              </a:rPr>
              <a:t>IFSW Europe </a:t>
            </a:r>
            <a:r>
              <a:rPr lang="en-US" sz="2400" dirty="0" err="1">
                <a:effectLst/>
                <a:latin typeface="Helvetica" pitchFamily="2" charset="0"/>
              </a:rPr>
              <a:t>e.V.</a:t>
            </a:r>
            <a:r>
              <a:rPr lang="en-US" sz="2400" dirty="0">
                <a:effectLst/>
                <a:latin typeface="Helvetica" pitchFamily="2" charset="0"/>
              </a:rPr>
              <a:t> records showing a surplus for the year 2021 of 39,254.70 EUR.</a:t>
            </a:r>
          </a:p>
        </p:txBody>
      </p:sp>
    </p:spTree>
    <p:extLst>
      <p:ext uri="{BB962C8B-B14F-4D97-AF65-F5344CB8AC3E}">
        <p14:creationId xmlns:p14="http://schemas.microsoft.com/office/powerpoint/2010/main" val="2264977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DFE1152-41D7-7976-D636-6951CC1DFBC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24214549"/>
              </p:ext>
            </p:extLst>
          </p:nvPr>
        </p:nvGraphicFramePr>
        <p:xfrm>
          <a:off x="123569" y="98854"/>
          <a:ext cx="5842993" cy="6610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6394">
                  <a:extLst>
                    <a:ext uri="{9D8B030D-6E8A-4147-A177-3AD203B41FA5}">
                      <a16:colId xmlns:a16="http://schemas.microsoft.com/office/drawing/2014/main" val="3868738071"/>
                    </a:ext>
                  </a:extLst>
                </a:gridCol>
                <a:gridCol w="1118523">
                  <a:extLst>
                    <a:ext uri="{9D8B030D-6E8A-4147-A177-3AD203B41FA5}">
                      <a16:colId xmlns:a16="http://schemas.microsoft.com/office/drawing/2014/main" val="3928105736"/>
                    </a:ext>
                  </a:extLst>
                </a:gridCol>
                <a:gridCol w="1131379">
                  <a:extLst>
                    <a:ext uri="{9D8B030D-6E8A-4147-A177-3AD203B41FA5}">
                      <a16:colId xmlns:a16="http://schemas.microsoft.com/office/drawing/2014/main" val="3393342976"/>
                    </a:ext>
                  </a:extLst>
                </a:gridCol>
                <a:gridCol w="1206697">
                  <a:extLst>
                    <a:ext uri="{9D8B030D-6E8A-4147-A177-3AD203B41FA5}">
                      <a16:colId xmlns:a16="http://schemas.microsoft.com/office/drawing/2014/main" val="3760504155"/>
                    </a:ext>
                  </a:extLst>
                </a:gridCol>
              </a:tblGrid>
              <a:tr h="560828">
                <a:tc>
                  <a:txBody>
                    <a:bodyPr/>
                    <a:lstStyle/>
                    <a:p>
                      <a:pPr algn="ctr"/>
                      <a:r>
                        <a:rPr lang="en-IL" sz="1800" dirty="0">
                          <a:effectLst/>
                        </a:rPr>
                        <a:t>Account designation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EUR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F</a:t>
                      </a:r>
                      <a:r>
                        <a:rPr lang="en-IL" sz="1800">
                          <a:effectLst/>
                        </a:rPr>
                        <a:t>iscal </a:t>
                      </a:r>
                      <a:r>
                        <a:rPr lang="en-US" sz="1800">
                          <a:effectLst/>
                        </a:rPr>
                        <a:t>Y</a:t>
                      </a:r>
                      <a:r>
                        <a:rPr lang="en-IL" sz="1800">
                          <a:effectLst/>
                        </a:rPr>
                        <a:t>ear</a:t>
                      </a:r>
                      <a:r>
                        <a:rPr lang="en-US" sz="1800">
                          <a:effectLst/>
                        </a:rPr>
                        <a:t> EUR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1800">
                          <a:effectLst/>
                        </a:rPr>
                        <a:t>Previous year</a:t>
                      </a:r>
                      <a:r>
                        <a:rPr lang="en-US" sz="1800">
                          <a:effectLst/>
                        </a:rPr>
                        <a:t> EUR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2090876941"/>
                  </a:ext>
                </a:extLst>
              </a:tr>
              <a:tr h="28041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R</a:t>
                      </a:r>
                      <a:r>
                        <a:rPr lang="en-IL" sz="1800" dirty="0">
                          <a:effectLst/>
                        </a:rPr>
                        <a:t>evenue 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993428964"/>
                  </a:ext>
                </a:extLst>
              </a:tr>
              <a:tr h="369720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8000 </a:t>
                      </a:r>
                      <a:r>
                        <a:rPr lang="en-IL" sz="1800" dirty="0">
                          <a:effectLst/>
                        </a:rPr>
                        <a:t>Membership Fees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26.574,44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800">
                          <a:effectLst/>
                        </a:rPr>
                        <a:t> 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26.346,60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2377610969"/>
                  </a:ext>
                </a:extLst>
              </a:tr>
              <a:tr h="345989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8100 Tax-free sales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18.174,81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</a:rPr>
                        <a:t>44.749,25</a:t>
                      </a:r>
                      <a:endParaRPr lang="en-IL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0,00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3622424330"/>
                  </a:ext>
                </a:extLst>
              </a:tr>
              <a:tr h="280414">
                <a:tc gridSpan="4">
                  <a:txBody>
                    <a:bodyPr/>
                    <a:lstStyle/>
                    <a:p>
                      <a:pPr algn="ctr"/>
                      <a:r>
                        <a:rPr lang="en-IL" sz="1800" dirty="0">
                          <a:effectLst/>
                        </a:rPr>
                        <a:t>Neutral Income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4174254424"/>
                  </a:ext>
                </a:extLst>
              </a:tr>
              <a:tr h="349781">
                <a:tc>
                  <a:txBody>
                    <a:bodyPr/>
                    <a:lstStyle/>
                    <a:p>
                      <a:r>
                        <a:rPr lang="en-IL" sz="1800" dirty="0">
                          <a:effectLst/>
                        </a:rPr>
                        <a:t>Other income/grants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</a:rPr>
                        <a:t>4.533,49</a:t>
                      </a:r>
                      <a:endParaRPr lang="en-IL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8.049,35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2651585584"/>
                  </a:ext>
                </a:extLst>
              </a:tr>
              <a:tr h="28041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E</a:t>
                      </a:r>
                      <a:r>
                        <a:rPr lang="en-IL" sz="1800" dirty="0">
                          <a:effectLst/>
                        </a:rPr>
                        <a:t>xternal </a:t>
                      </a:r>
                      <a:r>
                        <a:rPr lang="en-US" sz="1800" dirty="0">
                          <a:effectLst/>
                        </a:rPr>
                        <a:t>S</a:t>
                      </a:r>
                      <a:r>
                        <a:rPr lang="en-IL" sz="1800" dirty="0">
                          <a:effectLst/>
                        </a:rPr>
                        <a:t>ervices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3791051866"/>
                  </a:ext>
                </a:extLst>
              </a:tr>
              <a:tr h="280414">
                <a:tc>
                  <a:txBody>
                    <a:bodyPr/>
                    <a:lstStyle/>
                    <a:p>
                      <a:r>
                        <a:rPr lang="en-IL" sz="1800">
                          <a:effectLst/>
                        </a:rPr>
                        <a:t>3100 external services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-2.684,58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0,00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2034972022"/>
                  </a:ext>
                </a:extLst>
              </a:tr>
              <a:tr h="347816">
                <a:tc gridSpan="4">
                  <a:txBody>
                    <a:bodyPr/>
                    <a:lstStyle/>
                    <a:p>
                      <a:pPr algn="ctr"/>
                      <a:r>
                        <a:rPr lang="en-IL" sz="1800" dirty="0">
                          <a:effectLst/>
                        </a:rPr>
                        <a:t>Taxes, Insurance and posts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1428435883"/>
                  </a:ext>
                </a:extLst>
              </a:tr>
              <a:tr h="280414">
                <a:tc>
                  <a:txBody>
                    <a:bodyPr/>
                    <a:lstStyle/>
                    <a:p>
                      <a:r>
                        <a:rPr lang="en-IL" sz="1800">
                          <a:effectLst/>
                        </a:rPr>
                        <a:t>4380 posts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800">
                          <a:effectLst/>
                        </a:rPr>
                        <a:t> 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-1.037,00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-1.087,00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348001021"/>
                  </a:ext>
                </a:extLst>
              </a:tr>
              <a:tr h="337424">
                <a:tc gridSpan="4">
                  <a:txBody>
                    <a:bodyPr/>
                    <a:lstStyle/>
                    <a:p>
                      <a:pPr algn="ctr"/>
                      <a:r>
                        <a:rPr lang="en-IL" sz="1800" dirty="0">
                          <a:effectLst/>
                        </a:rPr>
                        <a:t>Advertising and travel expenses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3821051979"/>
                  </a:ext>
                </a:extLst>
              </a:tr>
              <a:tr h="280414">
                <a:tc>
                  <a:txBody>
                    <a:bodyPr/>
                    <a:lstStyle/>
                    <a:p>
                      <a:r>
                        <a:rPr lang="en-IL" sz="1800">
                          <a:effectLst/>
                        </a:rPr>
                        <a:t>4600 advertising costs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-295,00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0,00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4099525925"/>
                  </a:ext>
                </a:extLst>
              </a:tr>
              <a:tr h="280414">
                <a:tc>
                  <a:txBody>
                    <a:bodyPr/>
                    <a:lstStyle/>
                    <a:p>
                      <a:r>
                        <a:rPr lang="en-IL" sz="1800">
                          <a:effectLst/>
                        </a:rPr>
                        <a:t>4660 travel expenses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0,00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-295,00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-1.010,00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3427859652"/>
                  </a:ext>
                </a:extLst>
              </a:tr>
              <a:tr h="280414">
                <a:tc gridSpan="4">
                  <a:txBody>
                    <a:bodyPr/>
                    <a:lstStyle/>
                    <a:p>
                      <a:pPr algn="ctr"/>
                      <a:r>
                        <a:rPr lang="en-IL" sz="1800" dirty="0">
                          <a:effectLst/>
                        </a:rPr>
                        <a:t>Different costs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1267835062"/>
                  </a:ext>
                </a:extLst>
              </a:tr>
              <a:tr h="332649">
                <a:tc>
                  <a:txBody>
                    <a:bodyPr/>
                    <a:lstStyle/>
                    <a:p>
                      <a:r>
                        <a:rPr lang="en-IL" sz="1800" dirty="0">
                          <a:effectLst/>
                        </a:rPr>
                        <a:t>expense allowances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-5.050,00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800">
                          <a:effectLst/>
                        </a:rPr>
                        <a:t> 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-3.750,00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3385242506"/>
                  </a:ext>
                </a:extLst>
              </a:tr>
              <a:tr h="321276">
                <a:tc>
                  <a:txBody>
                    <a:bodyPr/>
                    <a:lstStyle/>
                    <a:p>
                      <a:r>
                        <a:rPr lang="en-IL" sz="1800" dirty="0">
                          <a:effectLst/>
                        </a:rPr>
                        <a:t>4925 internet costs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-158,21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800">
                          <a:effectLst/>
                        </a:rPr>
                        <a:t> 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0,00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2992210158"/>
                  </a:ext>
                </a:extLst>
              </a:tr>
              <a:tr h="560828">
                <a:tc>
                  <a:txBody>
                    <a:bodyPr/>
                    <a:lstStyle/>
                    <a:p>
                      <a:r>
                        <a:rPr lang="en-IL" sz="1800">
                          <a:effectLst/>
                        </a:rPr>
                        <a:t>4950 legal and consulting fees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-803,25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800">
                          <a:effectLst/>
                        </a:rPr>
                        <a:t> 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-1.174,50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1700873450"/>
                  </a:ext>
                </a:extLst>
              </a:tr>
              <a:tr h="560828">
                <a:tc>
                  <a:txBody>
                    <a:bodyPr/>
                    <a:lstStyle/>
                    <a:p>
                      <a:r>
                        <a:rPr lang="en-IL" sz="1800">
                          <a:effectLst/>
                        </a:rPr>
                        <a:t>4964 Expenses for licences, concessions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0,00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-6.011,46</a:t>
                      </a:r>
                      <a:endParaRPr lang="en-I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-387,98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1348349691"/>
                  </a:ext>
                </a:extLst>
              </a:tr>
              <a:tr h="280414">
                <a:tc>
                  <a:txBody>
                    <a:bodyPr/>
                    <a:lstStyle/>
                    <a:p>
                      <a:r>
                        <a:rPr lang="en-IL" sz="1800" dirty="0">
                          <a:effectLst/>
                        </a:rPr>
                        <a:t>PROFIT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800" dirty="0">
                          <a:effectLst/>
                        </a:rPr>
                        <a:t> 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39.254,70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26.986,47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175" marR="51175" marT="0" marB="0"/>
                </a:tc>
                <a:extLst>
                  <a:ext uri="{0D108BD9-81ED-4DB2-BD59-A6C34878D82A}">
                    <a16:rowId xmlns:a16="http://schemas.microsoft.com/office/drawing/2014/main" val="4125355529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EBA5F52-5938-B6A6-7220-CAD392DBF8DB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66761824"/>
              </p:ext>
            </p:extLst>
          </p:nvPr>
        </p:nvGraphicFramePr>
        <p:xfrm>
          <a:off x="6096000" y="275573"/>
          <a:ext cx="5745270" cy="6400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4221">
                  <a:extLst>
                    <a:ext uri="{9D8B030D-6E8A-4147-A177-3AD203B41FA5}">
                      <a16:colId xmlns:a16="http://schemas.microsoft.com/office/drawing/2014/main" val="917338881"/>
                    </a:ext>
                  </a:extLst>
                </a:gridCol>
                <a:gridCol w="1367523">
                  <a:extLst>
                    <a:ext uri="{9D8B030D-6E8A-4147-A177-3AD203B41FA5}">
                      <a16:colId xmlns:a16="http://schemas.microsoft.com/office/drawing/2014/main" val="4224171698"/>
                    </a:ext>
                  </a:extLst>
                </a:gridCol>
                <a:gridCol w="1413526">
                  <a:extLst>
                    <a:ext uri="{9D8B030D-6E8A-4147-A177-3AD203B41FA5}">
                      <a16:colId xmlns:a16="http://schemas.microsoft.com/office/drawing/2014/main" val="2772912826"/>
                    </a:ext>
                  </a:extLst>
                </a:gridCol>
              </a:tblGrid>
              <a:tr h="298239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/>
                        </a:rPr>
                        <a:t>Income 2021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>
                          <a:effectLst/>
                        </a:rPr>
                        <a:t>Amount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>
                          <a:effectLst/>
                        </a:rPr>
                        <a:t>Totals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6737288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algn="just"/>
                      <a:r>
                        <a:rPr lang="en-GB" sz="2000" dirty="0">
                          <a:effectLst/>
                        </a:rPr>
                        <a:t>Total income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€ 49,282.74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8043683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algn="just"/>
                      <a:r>
                        <a:rPr lang="en-GB" sz="2000" dirty="0">
                          <a:effectLst/>
                        </a:rPr>
                        <a:t>Membership fees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€ 26,574.44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7977838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algn="just"/>
                      <a:r>
                        <a:rPr lang="en-GB" sz="2000" dirty="0">
                          <a:effectLst/>
                        </a:rPr>
                        <a:t>Project funding 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€ 4,533.49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124445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algn="l"/>
                      <a:r>
                        <a:rPr lang="en-GB" sz="2000" dirty="0">
                          <a:effectLst/>
                        </a:rPr>
                        <a:t>2021 Conference registration fees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€ 18,174.81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4058416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/>
                        </a:rPr>
                        <a:t>Expenses 2021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7275346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algn="just"/>
                      <a:r>
                        <a:rPr lang="en-GB" sz="2000" dirty="0">
                          <a:effectLst/>
                        </a:rPr>
                        <a:t>NGO membership fees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-€ 1,037.00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4754368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marL="382270" algn="just"/>
                      <a:r>
                        <a:rPr lang="en-GB" sz="2000" dirty="0">
                          <a:effectLst/>
                        </a:rPr>
                        <a:t>OING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effectLst/>
                        </a:rPr>
                        <a:t>€ 200.00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9066897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marL="382270" algn="just"/>
                      <a:r>
                        <a:rPr lang="en-GB" sz="2000" dirty="0" err="1">
                          <a:effectLst/>
                        </a:rPr>
                        <a:t>Eurochild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effectLst/>
                        </a:rPr>
                        <a:t>€ 100.00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7542991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marL="382270" algn="just"/>
                      <a:r>
                        <a:rPr lang="en-GB" sz="2000">
                          <a:effectLst/>
                        </a:rPr>
                        <a:t>Social Platform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effectLst/>
                        </a:rPr>
                        <a:t>€ 737.00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4584622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algn="just"/>
                      <a:r>
                        <a:rPr lang="en-GB" sz="2000">
                          <a:effectLst/>
                        </a:rPr>
                        <a:t>Honorary Secretary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-€ 3,000.00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8475501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algn="just"/>
                      <a:r>
                        <a:rPr lang="en-GB" sz="2000">
                          <a:effectLst/>
                        </a:rPr>
                        <a:t>Auditor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-€ 803.25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3130236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algn="just"/>
                      <a:r>
                        <a:rPr lang="en-GB" sz="2000">
                          <a:effectLst/>
                        </a:rPr>
                        <a:t>New Social Worker project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831821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marL="382270" algn="just"/>
                      <a:r>
                        <a:rPr lang="en-GB" sz="2000">
                          <a:effectLst/>
                        </a:rPr>
                        <a:t>Video production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-€ 295.00 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4328954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algn="just"/>
                      <a:r>
                        <a:rPr lang="en-GB" sz="2000">
                          <a:effectLst/>
                        </a:rPr>
                        <a:t>Conference 2021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effectLst/>
                        </a:rPr>
                        <a:t>-€ 4892.79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139325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marL="382270" algn="just"/>
                      <a:r>
                        <a:rPr lang="en-GB" sz="2000">
                          <a:effectLst/>
                        </a:rPr>
                        <a:t>Website &amp; Domain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€ 158.21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271894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marL="382270" algn="just"/>
                      <a:r>
                        <a:rPr lang="en-GB" sz="2000">
                          <a:effectLst/>
                        </a:rPr>
                        <a:t>Secretary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€ 2,050.00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0248014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marL="382270" algn="just"/>
                      <a:r>
                        <a:rPr lang="en-GB" sz="2000">
                          <a:effectLst/>
                        </a:rPr>
                        <a:t>Zoom cost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€ 96.58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6031620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marL="382270" algn="just"/>
                      <a:r>
                        <a:rPr lang="en-GB" sz="2000" dirty="0">
                          <a:effectLst/>
                        </a:rPr>
                        <a:t>Translators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€ 2,588.00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6704805"/>
                  </a:ext>
                </a:extLst>
              </a:tr>
              <a:tr h="298239">
                <a:tc>
                  <a:txBody>
                    <a:bodyPr/>
                    <a:lstStyle/>
                    <a:p>
                      <a:pPr algn="just"/>
                      <a:r>
                        <a:rPr lang="en-GB" sz="2000" dirty="0">
                          <a:effectLst/>
                        </a:rPr>
                        <a:t>Balance/Profit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effectLst/>
                        </a:rPr>
                        <a:t>€ 39,254.70</a:t>
                      </a:r>
                      <a:endParaRPr lang="en-I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3621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695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9893AD2-D31A-BCAD-95CA-0C6B99FEB9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05512"/>
              </p:ext>
            </p:extLst>
          </p:nvPr>
        </p:nvGraphicFramePr>
        <p:xfrm>
          <a:off x="86499" y="86497"/>
          <a:ext cx="11936625" cy="6660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2125">
                  <a:extLst>
                    <a:ext uri="{9D8B030D-6E8A-4147-A177-3AD203B41FA5}">
                      <a16:colId xmlns:a16="http://schemas.microsoft.com/office/drawing/2014/main" val="623913727"/>
                    </a:ext>
                  </a:extLst>
                </a:gridCol>
                <a:gridCol w="1048013">
                  <a:extLst>
                    <a:ext uri="{9D8B030D-6E8A-4147-A177-3AD203B41FA5}">
                      <a16:colId xmlns:a16="http://schemas.microsoft.com/office/drawing/2014/main" val="758663898"/>
                    </a:ext>
                  </a:extLst>
                </a:gridCol>
                <a:gridCol w="1679205">
                  <a:extLst>
                    <a:ext uri="{9D8B030D-6E8A-4147-A177-3AD203B41FA5}">
                      <a16:colId xmlns:a16="http://schemas.microsoft.com/office/drawing/2014/main" val="95443036"/>
                    </a:ext>
                  </a:extLst>
                </a:gridCol>
                <a:gridCol w="1250471">
                  <a:extLst>
                    <a:ext uri="{9D8B030D-6E8A-4147-A177-3AD203B41FA5}">
                      <a16:colId xmlns:a16="http://schemas.microsoft.com/office/drawing/2014/main" val="771013486"/>
                    </a:ext>
                  </a:extLst>
                </a:gridCol>
                <a:gridCol w="1005543">
                  <a:extLst>
                    <a:ext uri="{9D8B030D-6E8A-4147-A177-3AD203B41FA5}">
                      <a16:colId xmlns:a16="http://schemas.microsoft.com/office/drawing/2014/main" val="2213735162"/>
                    </a:ext>
                  </a:extLst>
                </a:gridCol>
                <a:gridCol w="1928016">
                  <a:extLst>
                    <a:ext uri="{9D8B030D-6E8A-4147-A177-3AD203B41FA5}">
                      <a16:colId xmlns:a16="http://schemas.microsoft.com/office/drawing/2014/main" val="3859139419"/>
                    </a:ext>
                  </a:extLst>
                </a:gridCol>
                <a:gridCol w="1513252">
                  <a:extLst>
                    <a:ext uri="{9D8B030D-6E8A-4147-A177-3AD203B41FA5}">
                      <a16:colId xmlns:a16="http://schemas.microsoft.com/office/drawing/2014/main" val="1473753927"/>
                    </a:ext>
                  </a:extLst>
                </a:gridCol>
              </a:tblGrid>
              <a:tr h="37112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Description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Actual 2020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1200" dirty="0">
                          <a:effectLst/>
                        </a:rPr>
                        <a:t>Budget 2021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Actual 2021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1200" dirty="0">
                          <a:effectLst/>
                        </a:rPr>
                        <a:t>Budget 2022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Actual 2022 (until Oct 15)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Proposed Budget 2023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extLst>
                  <a:ext uri="{0D108BD9-81ED-4DB2-BD59-A6C34878D82A}">
                    <a16:rowId xmlns:a16="http://schemas.microsoft.com/office/drawing/2014/main" val="3918538846"/>
                  </a:ext>
                </a:extLst>
              </a:tr>
              <a:tr h="1826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Balance Carried Forward from the previous year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n-IL" sz="1200">
                          <a:effectLst/>
                        </a:rPr>
                        <a:t>90,755.10 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n-IL" sz="1200">
                          <a:effectLst/>
                        </a:rPr>
                        <a:t>130,009.80 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r>
                        <a:rPr lang="en-IL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871748146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Income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/>
                </a:tc>
                <a:extLst>
                  <a:ext uri="{0D108BD9-81ED-4DB2-BD59-A6C34878D82A}">
                    <a16:rowId xmlns:a16="http://schemas.microsoft.com/office/drawing/2014/main" val="823714808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Membership fees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€26,000.00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€26,574.44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€27,000.00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</a:t>
                      </a:r>
                      <a:r>
                        <a:rPr lang="en-IL" sz="1200" dirty="0">
                          <a:effectLst/>
                        </a:rPr>
                        <a:t>31,391.60 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€28,000.00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883679985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Project Subsidy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413042435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pPr marL="200025"/>
                      <a:r>
                        <a:rPr lang="en-US" sz="1200">
                          <a:effectLst/>
                        </a:rPr>
                        <a:t>Social Pillars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€2,545.87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884374591"/>
                  </a:ext>
                </a:extLst>
              </a:tr>
              <a:tr h="269840">
                <a:tc>
                  <a:txBody>
                    <a:bodyPr/>
                    <a:lstStyle/>
                    <a:p>
                      <a:pPr marL="200025"/>
                      <a:r>
                        <a:rPr lang="en-US" sz="1200">
                          <a:effectLst/>
                        </a:rPr>
                        <a:t>New Social Workers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€8,817.54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423947527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pPr marL="200025"/>
                      <a:r>
                        <a:rPr lang="en-US" sz="1200">
                          <a:effectLst/>
                        </a:rPr>
                        <a:t>Human Rights/Eco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€4533.49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611951596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Conference Registrations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€18,174.81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n-IL" sz="1200">
                          <a:effectLst/>
                        </a:rPr>
                        <a:t>1,550.00 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€85,000.00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134889454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Total Income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€26,000.00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€49,282.74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€27,000.00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€32,941.60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€113,000.00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018439205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Operating Expenses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567183740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IL" sz="1200" dirty="0">
                          <a:effectLst/>
                        </a:rPr>
                        <a:t>Delegate Meeting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€ 2,000.00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€ 3,000.00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€ 3,000.00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392297173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Scholarships</a:t>
                      </a:r>
                      <a:r>
                        <a:rPr lang="en-IL" sz="1200" dirty="0">
                          <a:effectLst/>
                        </a:rPr>
                        <a:t> D</a:t>
                      </a:r>
                      <a:r>
                        <a:rPr lang="en-US" sz="1200" dirty="0">
                          <a:effectLst/>
                        </a:rPr>
                        <a:t>el. </a:t>
                      </a:r>
                      <a:r>
                        <a:rPr lang="en-IL" sz="1200" dirty="0">
                          <a:effectLst/>
                        </a:rPr>
                        <a:t>M</a:t>
                      </a:r>
                      <a:r>
                        <a:rPr lang="en-US" sz="1200" dirty="0" err="1">
                          <a:effectLst/>
                        </a:rPr>
                        <a:t>tg</a:t>
                      </a:r>
                      <a:r>
                        <a:rPr lang="en-US" sz="1200" dirty="0">
                          <a:effectLst/>
                        </a:rPr>
                        <a:t>. 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€ 3,600.00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€ 4,000.00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€ 4,000.00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886110781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Executive Comm. Travel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€10,300.00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€11,000.00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€381.17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€11,000.00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893481587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Representatives </a:t>
                      </a:r>
                      <a:r>
                        <a:rPr lang="en-IL" sz="1200" dirty="0">
                          <a:effectLst/>
                        </a:rPr>
                        <a:t>Travel  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€ 4,000.00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€ 5,000.00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€ 5,000.00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705147372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IL" sz="1200">
                          <a:effectLst/>
                        </a:rPr>
                        <a:t>Fees for NGO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€ 1,120.00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€1,037.00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€ 1,130.00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€1,037.00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€ 1,</a:t>
                      </a:r>
                      <a:r>
                        <a:rPr lang="en-US" sz="1200">
                          <a:effectLst/>
                        </a:rPr>
                        <a:t>037</a:t>
                      </a:r>
                      <a:r>
                        <a:rPr lang="en-IL" sz="1200">
                          <a:effectLst/>
                        </a:rPr>
                        <a:t>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4083735264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IL" sz="1200" dirty="0">
                          <a:effectLst/>
                        </a:rPr>
                        <a:t>Honorarium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€ 3,000.00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€3,000.00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€ 3,000.00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€1,500.00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€ 3,000.00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989467629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IL" sz="1200">
                          <a:effectLst/>
                        </a:rPr>
                        <a:t>Legal Body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€ 300.00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€ 300.00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€3,668.18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</a:t>
                      </a:r>
                      <a:r>
                        <a:rPr lang="en-US" sz="1200">
                          <a:effectLst/>
                        </a:rPr>
                        <a:t>5,0</a:t>
                      </a:r>
                      <a:r>
                        <a:rPr lang="en-IL" sz="1200">
                          <a:effectLst/>
                        </a:rPr>
                        <a:t>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0531893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IL" sz="1200" dirty="0">
                          <a:effectLst/>
                        </a:rPr>
                        <a:t>Auditor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€ 1,000.00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€803.25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€ 1,500.00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€1,874.25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</a:t>
                      </a:r>
                      <a:r>
                        <a:rPr lang="en-US" sz="1200">
                          <a:effectLst/>
                        </a:rPr>
                        <a:t>2,000</a:t>
                      </a:r>
                      <a:r>
                        <a:rPr lang="en-IL" sz="1200">
                          <a:effectLst/>
                        </a:rPr>
                        <a:t>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603714050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IL" sz="1200">
                          <a:effectLst/>
                        </a:rPr>
                        <a:t>Bank Charges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€ 150.00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€ 150.00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€81.35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€ 150.00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866544291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IL" sz="1200">
                          <a:effectLst/>
                        </a:rPr>
                        <a:t>Office +Zoom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€ 1,000.00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€ 500.00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/>
                </a:tc>
                <a:extLst>
                  <a:ext uri="{0D108BD9-81ED-4DB2-BD59-A6C34878D82A}">
                    <a16:rowId xmlns:a16="http://schemas.microsoft.com/office/drawing/2014/main" val="3414885069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Total Operating Expenses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€26,470.00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€4,840.25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€29,580.00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€8,541.95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€34,187.00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313762277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Project Expenses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662996797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IL" sz="1200">
                          <a:effectLst/>
                        </a:rPr>
                        <a:t>Social Pillars 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€ 2,545.87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€ 2,545.87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€ 2,545.87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098314870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New Social Workers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€ 8,817.54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€295.00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€ 8,522.54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€ 8,522.54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533664367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Human rights /Eco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endParaRPr lang="en-IL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€ 4,533.49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€ 4,533.49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309766636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Citizen Participation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?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517090556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Total Project Expenses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€11,363.41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€295.00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€15,896.90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€15,896.90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4092494412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Conference Expenses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/>
                </a:tc>
                <a:extLst>
                  <a:ext uri="{0D108BD9-81ED-4DB2-BD59-A6C34878D82A}">
                    <a16:rowId xmlns:a16="http://schemas.microsoft.com/office/drawing/2014/main" val="4036345511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Conference 2021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€4,892.79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€6,670.00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/>
                </a:tc>
                <a:extLst>
                  <a:ext uri="{0D108BD9-81ED-4DB2-BD59-A6C34878D82A}">
                    <a16:rowId xmlns:a16="http://schemas.microsoft.com/office/drawing/2014/main" val="667748568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Conference 2023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€1,107.00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€55,000.00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563663840"/>
                  </a:ext>
                </a:extLst>
              </a:tr>
              <a:tr h="269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Total Conference Expenses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€4,892.79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€7,777.00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€55,000.00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270175334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IL" sz="1200">
                          <a:effectLst/>
                        </a:rPr>
                        <a:t>Total</a:t>
                      </a:r>
                      <a:r>
                        <a:rPr lang="en-US" sz="1200">
                          <a:effectLst/>
                        </a:rPr>
                        <a:t> expenses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€ 3</a:t>
                      </a:r>
                      <a:r>
                        <a:rPr lang="en-US" sz="1200">
                          <a:effectLst/>
                        </a:rPr>
                        <a:t>7</a:t>
                      </a:r>
                      <a:r>
                        <a:rPr lang="en-IL" sz="1200">
                          <a:effectLst/>
                        </a:rPr>
                        <a:t>,833.41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€10,028.04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1200">
                          <a:effectLst/>
                        </a:rPr>
                        <a:t>€</a:t>
                      </a:r>
                      <a:r>
                        <a:rPr lang="en-US" sz="1200">
                          <a:effectLst/>
                        </a:rPr>
                        <a:t>45</a:t>
                      </a:r>
                      <a:r>
                        <a:rPr lang="en-IL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181</a:t>
                      </a:r>
                      <a:r>
                        <a:rPr lang="en-IL" sz="1200">
                          <a:effectLst/>
                        </a:rPr>
                        <a:t>.</a:t>
                      </a:r>
                      <a:r>
                        <a:rPr lang="en-US" sz="1200">
                          <a:effectLst/>
                        </a:rPr>
                        <a:t>90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€16,318.95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€104,788.90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895350415"/>
                  </a:ext>
                </a:extLst>
              </a:tr>
              <a:tr h="185562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Balance/Profit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 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-€11,833.41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€39,254,70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-€18,181.90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€16,622.65</a:t>
                      </a:r>
                      <a:endParaRPr lang="en-I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€8,211.10</a:t>
                      </a:r>
                      <a:endParaRPr lang="en-I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953282165"/>
                  </a:ext>
                </a:extLst>
              </a:tr>
            </a:tbl>
          </a:graphicData>
        </a:graphic>
      </p:graphicFrame>
      <p:sp>
        <p:nvSpPr>
          <p:cNvPr id="11" name="Rectangle 7">
            <a:extLst>
              <a:ext uri="{FF2B5EF4-FFF2-40B4-BE49-F238E27FC236}">
                <a16:creationId xmlns:a16="http://schemas.microsoft.com/office/drawing/2014/main" id="{B290E1D0-CC92-3661-BA48-55FAD73D1B3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083049" y="1633819"/>
            <a:ext cx="238544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IL" altLang="en-I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IL" altLang="en-IL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427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00BAF-9773-AAEC-5C48-46342A975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Bank Balance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4C488CF-AFF0-C6AC-DCEA-0A7F25A9EAC6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25625"/>
          <a:ext cx="10799805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1489">
                  <a:extLst>
                    <a:ext uri="{9D8B030D-6E8A-4147-A177-3AD203B41FA5}">
                      <a16:colId xmlns:a16="http://schemas.microsoft.com/office/drawing/2014/main" val="1604701255"/>
                    </a:ext>
                  </a:extLst>
                </a:gridCol>
                <a:gridCol w="1334028">
                  <a:extLst>
                    <a:ext uri="{9D8B030D-6E8A-4147-A177-3AD203B41FA5}">
                      <a16:colId xmlns:a16="http://schemas.microsoft.com/office/drawing/2014/main" val="1344980872"/>
                    </a:ext>
                  </a:extLst>
                </a:gridCol>
                <a:gridCol w="1261841">
                  <a:extLst>
                    <a:ext uri="{9D8B030D-6E8A-4147-A177-3AD203B41FA5}">
                      <a16:colId xmlns:a16="http://schemas.microsoft.com/office/drawing/2014/main" val="1705844158"/>
                    </a:ext>
                  </a:extLst>
                </a:gridCol>
                <a:gridCol w="1495219">
                  <a:extLst>
                    <a:ext uri="{9D8B030D-6E8A-4147-A177-3AD203B41FA5}">
                      <a16:colId xmlns:a16="http://schemas.microsoft.com/office/drawing/2014/main" val="3328624997"/>
                    </a:ext>
                  </a:extLst>
                </a:gridCol>
                <a:gridCol w="1401277">
                  <a:extLst>
                    <a:ext uri="{9D8B030D-6E8A-4147-A177-3AD203B41FA5}">
                      <a16:colId xmlns:a16="http://schemas.microsoft.com/office/drawing/2014/main" val="1486676780"/>
                    </a:ext>
                  </a:extLst>
                </a:gridCol>
                <a:gridCol w="1402264">
                  <a:extLst>
                    <a:ext uri="{9D8B030D-6E8A-4147-A177-3AD203B41FA5}">
                      <a16:colId xmlns:a16="http://schemas.microsoft.com/office/drawing/2014/main" val="2618846297"/>
                    </a:ext>
                  </a:extLst>
                </a:gridCol>
                <a:gridCol w="1453687">
                  <a:extLst>
                    <a:ext uri="{9D8B030D-6E8A-4147-A177-3AD203B41FA5}">
                      <a16:colId xmlns:a16="http://schemas.microsoft.com/office/drawing/2014/main" val="3401621903"/>
                    </a:ext>
                  </a:extLst>
                </a:gridCol>
              </a:tblGrid>
              <a:tr h="65086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Description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Actual 2020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>
                          <a:effectLst/>
                        </a:rPr>
                        <a:t>Budget 2021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Actual 2021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>
                          <a:effectLst/>
                        </a:rPr>
                        <a:t>Budget 2022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Actual 2022 (until Oct 15)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Proposed Budget 2023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extLst>
                  <a:ext uri="{0D108BD9-81ED-4DB2-BD59-A6C34878D82A}">
                    <a16:rowId xmlns:a16="http://schemas.microsoft.com/office/drawing/2014/main" val="3059220154"/>
                  </a:ext>
                </a:extLst>
              </a:tr>
              <a:tr h="65086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Balance Carried Forward from the previous year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€</a:t>
                      </a:r>
                      <a:r>
                        <a:rPr lang="en-IL" sz="2000" dirty="0">
                          <a:effectLst/>
                        </a:rPr>
                        <a:t>90,755.10 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€</a:t>
                      </a:r>
                      <a:r>
                        <a:rPr lang="en-IL" sz="2000">
                          <a:effectLst/>
                        </a:rPr>
                        <a:t>130,009.80 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r>
                        <a:rPr lang="en-IL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389286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95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8F9906-5B07-AC37-F3E4-B308ECAEF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051977"/>
              </p:ext>
            </p:extLst>
          </p:nvPr>
        </p:nvGraphicFramePr>
        <p:xfrm>
          <a:off x="580768" y="1210962"/>
          <a:ext cx="10799805" cy="3949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1489">
                  <a:extLst>
                    <a:ext uri="{9D8B030D-6E8A-4147-A177-3AD203B41FA5}">
                      <a16:colId xmlns:a16="http://schemas.microsoft.com/office/drawing/2014/main" val="1656444256"/>
                    </a:ext>
                  </a:extLst>
                </a:gridCol>
                <a:gridCol w="1334028">
                  <a:extLst>
                    <a:ext uri="{9D8B030D-6E8A-4147-A177-3AD203B41FA5}">
                      <a16:colId xmlns:a16="http://schemas.microsoft.com/office/drawing/2014/main" val="725845105"/>
                    </a:ext>
                  </a:extLst>
                </a:gridCol>
                <a:gridCol w="1261841">
                  <a:extLst>
                    <a:ext uri="{9D8B030D-6E8A-4147-A177-3AD203B41FA5}">
                      <a16:colId xmlns:a16="http://schemas.microsoft.com/office/drawing/2014/main" val="2267797396"/>
                    </a:ext>
                  </a:extLst>
                </a:gridCol>
                <a:gridCol w="1495219">
                  <a:extLst>
                    <a:ext uri="{9D8B030D-6E8A-4147-A177-3AD203B41FA5}">
                      <a16:colId xmlns:a16="http://schemas.microsoft.com/office/drawing/2014/main" val="702845401"/>
                    </a:ext>
                  </a:extLst>
                </a:gridCol>
                <a:gridCol w="1401277">
                  <a:extLst>
                    <a:ext uri="{9D8B030D-6E8A-4147-A177-3AD203B41FA5}">
                      <a16:colId xmlns:a16="http://schemas.microsoft.com/office/drawing/2014/main" val="1217966404"/>
                    </a:ext>
                  </a:extLst>
                </a:gridCol>
                <a:gridCol w="1402264">
                  <a:extLst>
                    <a:ext uri="{9D8B030D-6E8A-4147-A177-3AD203B41FA5}">
                      <a16:colId xmlns:a16="http://schemas.microsoft.com/office/drawing/2014/main" val="2942381731"/>
                    </a:ext>
                  </a:extLst>
                </a:gridCol>
                <a:gridCol w="1453687">
                  <a:extLst>
                    <a:ext uri="{9D8B030D-6E8A-4147-A177-3AD203B41FA5}">
                      <a16:colId xmlns:a16="http://schemas.microsoft.com/office/drawing/2014/main" val="2164812314"/>
                    </a:ext>
                  </a:extLst>
                </a:gridCol>
              </a:tblGrid>
              <a:tr h="65086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Description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Actual 2020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>
                          <a:effectLst/>
                        </a:rPr>
                        <a:t>Budget 2021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Actual 2021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>
                          <a:effectLst/>
                        </a:rPr>
                        <a:t>Budget 2022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Actual 2022 (until Oct 15)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Proposed Budget 2023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extLst>
                  <a:ext uri="{0D108BD9-81ED-4DB2-BD59-A6C34878D82A}">
                    <a16:rowId xmlns:a16="http://schemas.microsoft.com/office/drawing/2014/main" val="3478107538"/>
                  </a:ext>
                </a:extLst>
              </a:tr>
              <a:tr h="32543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Income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r>
                        <a:rPr lang="en-IL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/>
                </a:tc>
                <a:extLst>
                  <a:ext uri="{0D108BD9-81ED-4DB2-BD59-A6C34878D82A}">
                    <a16:rowId xmlns:a16="http://schemas.microsoft.com/office/drawing/2014/main" val="3853894873"/>
                  </a:ext>
                </a:extLst>
              </a:tr>
              <a:tr h="325434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Membership fees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€26,000.00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€26,574.44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€27,000.00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</a:t>
                      </a:r>
                      <a:r>
                        <a:rPr lang="en-IL" sz="2000" dirty="0">
                          <a:effectLst/>
                        </a:rPr>
                        <a:t>31,391.60 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€28,000.00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508006668"/>
                  </a:ext>
                </a:extLst>
              </a:tr>
              <a:tr h="325434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Project Subsidy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01879551"/>
                  </a:ext>
                </a:extLst>
              </a:tr>
              <a:tr h="325434">
                <a:tc>
                  <a:txBody>
                    <a:bodyPr/>
                    <a:lstStyle/>
                    <a:p>
                      <a:pPr marL="200025"/>
                      <a:r>
                        <a:rPr lang="en-US" sz="2000">
                          <a:effectLst/>
                        </a:rPr>
                        <a:t>Social Pillars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€2,545.87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240591179"/>
                  </a:ext>
                </a:extLst>
              </a:tr>
              <a:tr h="473242">
                <a:tc>
                  <a:txBody>
                    <a:bodyPr/>
                    <a:lstStyle/>
                    <a:p>
                      <a:pPr marL="200025"/>
                      <a:r>
                        <a:rPr lang="en-US" sz="2000">
                          <a:effectLst/>
                        </a:rPr>
                        <a:t>New Social Workers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€8,817.54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3993584"/>
                  </a:ext>
                </a:extLst>
              </a:tr>
              <a:tr h="325434">
                <a:tc>
                  <a:txBody>
                    <a:bodyPr/>
                    <a:lstStyle/>
                    <a:p>
                      <a:pPr marL="200025"/>
                      <a:r>
                        <a:rPr lang="en-US" sz="2000" dirty="0">
                          <a:effectLst/>
                        </a:rPr>
                        <a:t>Eco Wisdom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€4533.49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734218817"/>
                  </a:ext>
                </a:extLst>
              </a:tr>
              <a:tr h="32543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Conference Registrations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€18,174.81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</a:t>
                      </a:r>
                      <a:r>
                        <a:rPr lang="en-IL" sz="2000">
                          <a:effectLst/>
                        </a:rPr>
                        <a:t>1,550.00 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€85,000.00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218952858"/>
                  </a:ext>
                </a:extLst>
              </a:tr>
              <a:tr h="32543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Total Income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€26,000.00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€49,282.74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€27,000.00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€32,941.60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€113,000.00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57377103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65FC28C-E975-A58C-F0E2-C2BDE12AB451}"/>
              </a:ext>
            </a:extLst>
          </p:cNvPr>
          <p:cNvSpPr txBox="1"/>
          <p:nvPr/>
        </p:nvSpPr>
        <p:spPr>
          <a:xfrm>
            <a:off x="2607276" y="197708"/>
            <a:ext cx="7265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L" sz="2400" dirty="0"/>
              <a:t>INCOME</a:t>
            </a:r>
          </a:p>
        </p:txBody>
      </p:sp>
    </p:spTree>
    <p:extLst>
      <p:ext uri="{BB962C8B-B14F-4D97-AF65-F5344CB8AC3E}">
        <p14:creationId xmlns:p14="http://schemas.microsoft.com/office/powerpoint/2010/main" val="1428452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5940-BCC1-1054-0D67-962D88FB7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340"/>
          </a:xfrm>
        </p:spPr>
        <p:txBody>
          <a:bodyPr/>
          <a:lstStyle/>
          <a:p>
            <a:pPr algn="ctr"/>
            <a:r>
              <a:rPr lang="en-IL" dirty="0"/>
              <a:t>Operating Expenses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7B2521E-94FF-910C-6ABE-530078E44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048333"/>
              </p:ext>
            </p:extLst>
          </p:nvPr>
        </p:nvGraphicFramePr>
        <p:xfrm>
          <a:off x="506625" y="1124466"/>
          <a:ext cx="10847175" cy="56087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2241">
                  <a:extLst>
                    <a:ext uri="{9D8B030D-6E8A-4147-A177-3AD203B41FA5}">
                      <a16:colId xmlns:a16="http://schemas.microsoft.com/office/drawing/2014/main" val="2086181405"/>
                    </a:ext>
                  </a:extLst>
                </a:gridCol>
                <a:gridCol w="1339880">
                  <a:extLst>
                    <a:ext uri="{9D8B030D-6E8A-4147-A177-3AD203B41FA5}">
                      <a16:colId xmlns:a16="http://schemas.microsoft.com/office/drawing/2014/main" val="2266805419"/>
                    </a:ext>
                  </a:extLst>
                </a:gridCol>
                <a:gridCol w="1267376">
                  <a:extLst>
                    <a:ext uri="{9D8B030D-6E8A-4147-A177-3AD203B41FA5}">
                      <a16:colId xmlns:a16="http://schemas.microsoft.com/office/drawing/2014/main" val="4079638834"/>
                    </a:ext>
                  </a:extLst>
                </a:gridCol>
                <a:gridCol w="1501778">
                  <a:extLst>
                    <a:ext uri="{9D8B030D-6E8A-4147-A177-3AD203B41FA5}">
                      <a16:colId xmlns:a16="http://schemas.microsoft.com/office/drawing/2014/main" val="3012672978"/>
                    </a:ext>
                  </a:extLst>
                </a:gridCol>
                <a:gridCol w="1407423">
                  <a:extLst>
                    <a:ext uri="{9D8B030D-6E8A-4147-A177-3AD203B41FA5}">
                      <a16:colId xmlns:a16="http://schemas.microsoft.com/office/drawing/2014/main" val="3614351895"/>
                    </a:ext>
                  </a:extLst>
                </a:gridCol>
                <a:gridCol w="1408414">
                  <a:extLst>
                    <a:ext uri="{9D8B030D-6E8A-4147-A177-3AD203B41FA5}">
                      <a16:colId xmlns:a16="http://schemas.microsoft.com/office/drawing/2014/main" val="4125974484"/>
                    </a:ext>
                  </a:extLst>
                </a:gridCol>
                <a:gridCol w="1460063">
                  <a:extLst>
                    <a:ext uri="{9D8B030D-6E8A-4147-A177-3AD203B41FA5}">
                      <a16:colId xmlns:a16="http://schemas.microsoft.com/office/drawing/2014/main" val="916378851"/>
                    </a:ext>
                  </a:extLst>
                </a:gridCol>
              </a:tblGrid>
              <a:tr h="42677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Operating Expenses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Actual 2020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1800" dirty="0">
                          <a:effectLst/>
                        </a:rPr>
                        <a:t>Budget 2021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Actual 2021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1800" dirty="0">
                          <a:effectLst/>
                        </a:rPr>
                        <a:t>Budget 2022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Actual 2022 (until Oct 15)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Proposed Budget 2023</a:t>
                      </a:r>
                      <a:endParaRPr lang="en-I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extLst>
                  <a:ext uri="{0D108BD9-81ED-4DB2-BD59-A6C34878D82A}">
                    <a16:rowId xmlns:a16="http://schemas.microsoft.com/office/drawing/2014/main" val="3472263886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r>
                        <a:rPr lang="en-IL" sz="2000" dirty="0">
                          <a:effectLst/>
                        </a:rPr>
                        <a:t>Delegate Meeting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€ 2,000.00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€ 3,000.00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€ 3,000.00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002241339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Scholarships</a:t>
                      </a:r>
                      <a:r>
                        <a:rPr lang="en-IL" sz="2000" dirty="0">
                          <a:effectLst/>
                        </a:rPr>
                        <a:t> D</a:t>
                      </a:r>
                      <a:r>
                        <a:rPr lang="en-US" sz="2000" dirty="0">
                          <a:effectLst/>
                        </a:rPr>
                        <a:t>el. </a:t>
                      </a:r>
                      <a:r>
                        <a:rPr lang="en-IL" sz="2000" dirty="0">
                          <a:effectLst/>
                        </a:rPr>
                        <a:t>M</a:t>
                      </a:r>
                      <a:r>
                        <a:rPr lang="en-US" sz="2000" dirty="0" err="1">
                          <a:effectLst/>
                        </a:rPr>
                        <a:t>tg</a:t>
                      </a:r>
                      <a:r>
                        <a:rPr lang="en-US" sz="2000" dirty="0">
                          <a:effectLst/>
                        </a:rPr>
                        <a:t>. 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€ 3,600.00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€ 4,000.00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€ 4,000.00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478392671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Executive Comm. Travel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€10,300.00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€11,000.00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€381.17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€11,000.00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815220114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Representatives </a:t>
                      </a:r>
                      <a:r>
                        <a:rPr lang="en-IL" sz="2000" dirty="0">
                          <a:effectLst/>
                        </a:rPr>
                        <a:t>Travel  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€ 4,000.00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€ 5,000.00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€ 5,000.00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188343591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r>
                        <a:rPr lang="en-IL" sz="2000">
                          <a:effectLst/>
                        </a:rPr>
                        <a:t>Fees for NGO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€ 1,120.00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€1,037.00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€ 1,130.00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€1,037.00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€ 1,</a:t>
                      </a:r>
                      <a:r>
                        <a:rPr lang="en-US" sz="2000">
                          <a:effectLst/>
                        </a:rPr>
                        <a:t>037</a:t>
                      </a:r>
                      <a:r>
                        <a:rPr lang="en-IL" sz="2000">
                          <a:effectLst/>
                        </a:rPr>
                        <a:t>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415275240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r>
                        <a:rPr lang="en-IL" sz="2000" dirty="0">
                          <a:effectLst/>
                        </a:rPr>
                        <a:t>Honorarium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€ 3,000.00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€3,000.00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€ 3,000.00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€1,500.00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€ 3,000.00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890320656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r>
                        <a:rPr lang="en-IL" sz="2000">
                          <a:effectLst/>
                        </a:rPr>
                        <a:t>Legal Body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€ 300.00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€ 300.00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€3,668.18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</a:t>
                      </a:r>
                      <a:r>
                        <a:rPr lang="en-US" sz="2000">
                          <a:effectLst/>
                        </a:rPr>
                        <a:t>5,0</a:t>
                      </a:r>
                      <a:r>
                        <a:rPr lang="en-IL" sz="2000">
                          <a:effectLst/>
                        </a:rPr>
                        <a:t>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981569464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r>
                        <a:rPr lang="en-IL" sz="2000" dirty="0">
                          <a:effectLst/>
                        </a:rPr>
                        <a:t>Auditor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€ 1,000.00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€803.25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€ 1,500.00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€1,874.25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</a:t>
                      </a:r>
                      <a:r>
                        <a:rPr lang="en-US" sz="2000">
                          <a:effectLst/>
                        </a:rPr>
                        <a:t>2,000</a:t>
                      </a:r>
                      <a:r>
                        <a:rPr lang="en-IL" sz="2000">
                          <a:effectLst/>
                        </a:rPr>
                        <a:t>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669069515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r>
                        <a:rPr lang="en-IL" sz="2000">
                          <a:effectLst/>
                        </a:rPr>
                        <a:t>Bank Charges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€ 150.00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€ 150.00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€81.35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€ 150.00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391972538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r>
                        <a:rPr lang="en-IL" sz="2000">
                          <a:effectLst/>
                        </a:rPr>
                        <a:t>Office +Zoom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€ 1,000.00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€ 500.00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/>
                </a:tc>
                <a:extLst>
                  <a:ext uri="{0D108BD9-81ED-4DB2-BD59-A6C34878D82A}">
                    <a16:rowId xmlns:a16="http://schemas.microsoft.com/office/drawing/2014/main" val="1278292965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Total Operating Expenses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€26,470.00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€4,840.25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€29,580.00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€8,541.95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€34,187.00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989270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143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7E6C2-E0B3-A322-19B8-31F900A8B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1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Project Expenses</a:t>
            </a:r>
            <a:b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IL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08680B5-E5C5-45D1-1582-E6F56F358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275610"/>
              </p:ext>
            </p:extLst>
          </p:nvPr>
        </p:nvGraphicFramePr>
        <p:xfrm>
          <a:off x="838200" y="1248032"/>
          <a:ext cx="10925432" cy="5057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0005">
                  <a:extLst>
                    <a:ext uri="{9D8B030D-6E8A-4147-A177-3AD203B41FA5}">
                      <a16:colId xmlns:a16="http://schemas.microsoft.com/office/drawing/2014/main" val="1639908156"/>
                    </a:ext>
                  </a:extLst>
                </a:gridCol>
                <a:gridCol w="1349547">
                  <a:extLst>
                    <a:ext uri="{9D8B030D-6E8A-4147-A177-3AD203B41FA5}">
                      <a16:colId xmlns:a16="http://schemas.microsoft.com/office/drawing/2014/main" val="1498801795"/>
                    </a:ext>
                  </a:extLst>
                </a:gridCol>
                <a:gridCol w="1276519">
                  <a:extLst>
                    <a:ext uri="{9D8B030D-6E8A-4147-A177-3AD203B41FA5}">
                      <a16:colId xmlns:a16="http://schemas.microsoft.com/office/drawing/2014/main" val="271830894"/>
                    </a:ext>
                  </a:extLst>
                </a:gridCol>
                <a:gridCol w="1512612">
                  <a:extLst>
                    <a:ext uri="{9D8B030D-6E8A-4147-A177-3AD203B41FA5}">
                      <a16:colId xmlns:a16="http://schemas.microsoft.com/office/drawing/2014/main" val="1756837925"/>
                    </a:ext>
                  </a:extLst>
                </a:gridCol>
                <a:gridCol w="1417577">
                  <a:extLst>
                    <a:ext uri="{9D8B030D-6E8A-4147-A177-3AD203B41FA5}">
                      <a16:colId xmlns:a16="http://schemas.microsoft.com/office/drawing/2014/main" val="1812140286"/>
                    </a:ext>
                  </a:extLst>
                </a:gridCol>
                <a:gridCol w="1418575">
                  <a:extLst>
                    <a:ext uri="{9D8B030D-6E8A-4147-A177-3AD203B41FA5}">
                      <a16:colId xmlns:a16="http://schemas.microsoft.com/office/drawing/2014/main" val="598656328"/>
                    </a:ext>
                  </a:extLst>
                </a:gridCol>
                <a:gridCol w="1470597">
                  <a:extLst>
                    <a:ext uri="{9D8B030D-6E8A-4147-A177-3AD203B41FA5}">
                      <a16:colId xmlns:a16="http://schemas.microsoft.com/office/drawing/2014/main" val="1403327347"/>
                    </a:ext>
                  </a:extLst>
                </a:gridCol>
              </a:tblGrid>
              <a:tr h="103229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Description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Actual 2020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effectLst/>
                        </a:rPr>
                        <a:t>Budget 2021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Actual 2021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effectLst/>
                        </a:rPr>
                        <a:t>Budget 2022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Actual 2022 (until Oct 15)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Proposed Budget 2023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extLst>
                  <a:ext uri="{0D108BD9-81ED-4DB2-BD59-A6C34878D82A}">
                    <a16:rowId xmlns:a16="http://schemas.microsoft.com/office/drawing/2014/main" val="4134447213"/>
                  </a:ext>
                </a:extLst>
              </a:tr>
              <a:tr h="805042">
                <a:tc>
                  <a:txBody>
                    <a:bodyPr/>
                    <a:lstStyle/>
                    <a:p>
                      <a:r>
                        <a:rPr lang="en-IL" sz="2000" dirty="0">
                          <a:effectLst/>
                        </a:rPr>
                        <a:t>Social Pillars 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€ 2,545.87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€ 2,545.87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€ 2,545.87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749711220"/>
                  </a:ext>
                </a:extLst>
              </a:tr>
              <a:tr h="80504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New Social Workers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€ 8,817.54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€295.00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€ 8,522.54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€ 8,522.54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582433316"/>
                  </a:ext>
                </a:extLst>
              </a:tr>
              <a:tr h="805042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Developing Eco wisdom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endParaRPr lang="en-IL" sz="2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 dirty="0">
                          <a:effectLst/>
                        </a:rPr>
                        <a:t>€ 4,533.49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€ 4,533.49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1858329972"/>
                  </a:ext>
                </a:extLst>
              </a:tr>
              <a:tr h="805042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Citizen Participation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?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3177130929"/>
                  </a:ext>
                </a:extLst>
              </a:tr>
              <a:tr h="805042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Total Project Expenses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 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€11,363.41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€295.00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€15,896.90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</a:t>
                      </a:r>
                      <a:endParaRPr lang="en-I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€15,896.90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364800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073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C5CC6-D1FA-CA22-E2F6-63DF8630F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Expenses</a:t>
            </a:r>
            <a:b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IL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F8D9340-C46C-0B89-FA21-3AC37DC2B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41016"/>
              </p:ext>
            </p:extLst>
          </p:nvPr>
        </p:nvGraphicFramePr>
        <p:xfrm>
          <a:off x="553994" y="1862694"/>
          <a:ext cx="11049001" cy="40191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8054">
                  <a:extLst>
                    <a:ext uri="{9D8B030D-6E8A-4147-A177-3AD203B41FA5}">
                      <a16:colId xmlns:a16="http://schemas.microsoft.com/office/drawing/2014/main" val="3771028919"/>
                    </a:ext>
                  </a:extLst>
                </a:gridCol>
                <a:gridCol w="1364810">
                  <a:extLst>
                    <a:ext uri="{9D8B030D-6E8A-4147-A177-3AD203B41FA5}">
                      <a16:colId xmlns:a16="http://schemas.microsoft.com/office/drawing/2014/main" val="2624524072"/>
                    </a:ext>
                  </a:extLst>
                </a:gridCol>
                <a:gridCol w="1127966">
                  <a:extLst>
                    <a:ext uri="{9D8B030D-6E8A-4147-A177-3AD203B41FA5}">
                      <a16:colId xmlns:a16="http://schemas.microsoft.com/office/drawing/2014/main" val="1900751718"/>
                    </a:ext>
                  </a:extLst>
                </a:gridCol>
                <a:gridCol w="1493108">
                  <a:extLst>
                    <a:ext uri="{9D8B030D-6E8A-4147-A177-3AD203B41FA5}">
                      <a16:colId xmlns:a16="http://schemas.microsoft.com/office/drawing/2014/main" val="2133565504"/>
                    </a:ext>
                  </a:extLst>
                </a:gridCol>
                <a:gridCol w="1324323">
                  <a:extLst>
                    <a:ext uri="{9D8B030D-6E8A-4147-A177-3AD203B41FA5}">
                      <a16:colId xmlns:a16="http://schemas.microsoft.com/office/drawing/2014/main" val="119374187"/>
                    </a:ext>
                  </a:extLst>
                </a:gridCol>
                <a:gridCol w="1609959">
                  <a:extLst>
                    <a:ext uri="{9D8B030D-6E8A-4147-A177-3AD203B41FA5}">
                      <a16:colId xmlns:a16="http://schemas.microsoft.com/office/drawing/2014/main" val="784673967"/>
                    </a:ext>
                  </a:extLst>
                </a:gridCol>
                <a:gridCol w="1620781">
                  <a:extLst>
                    <a:ext uri="{9D8B030D-6E8A-4147-A177-3AD203B41FA5}">
                      <a16:colId xmlns:a16="http://schemas.microsoft.com/office/drawing/2014/main" val="2324507430"/>
                    </a:ext>
                  </a:extLst>
                </a:gridCol>
              </a:tblGrid>
              <a:tr h="90232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Description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Actual 2020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effectLst/>
                        </a:rPr>
                        <a:t>Budget 2021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Actual 2021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effectLst/>
                        </a:rPr>
                        <a:t>Budget 2022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Actual 2022 (until Oct 15)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Proposed Budget 2023</a:t>
                      </a:r>
                      <a:endParaRPr lang="en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ctr"/>
                </a:tc>
                <a:extLst>
                  <a:ext uri="{0D108BD9-81ED-4DB2-BD59-A6C34878D82A}">
                    <a16:rowId xmlns:a16="http://schemas.microsoft.com/office/drawing/2014/main" val="2095695488"/>
                  </a:ext>
                </a:extLst>
              </a:tr>
              <a:tr h="902324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Conference 2021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400">
                          <a:effectLst/>
                        </a:rPr>
                        <a:t> 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400">
                          <a:effectLst/>
                        </a:rPr>
                        <a:t> 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</a:rPr>
                        <a:t>€4,892.79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400">
                          <a:effectLst/>
                        </a:rPr>
                        <a:t> 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</a:rPr>
                        <a:t>€6,670.00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I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/>
                </a:tc>
                <a:extLst>
                  <a:ext uri="{0D108BD9-81ED-4DB2-BD59-A6C34878D82A}">
                    <a16:rowId xmlns:a16="http://schemas.microsoft.com/office/drawing/2014/main" val="1721814838"/>
                  </a:ext>
                </a:extLst>
              </a:tr>
              <a:tr h="902324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Conference 2023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400">
                          <a:effectLst/>
                        </a:rPr>
                        <a:t> 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400">
                          <a:effectLst/>
                        </a:rPr>
                        <a:t> 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</a:rPr>
                        <a:t> 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400">
                          <a:effectLst/>
                        </a:rPr>
                        <a:t> 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</a:rPr>
                        <a:t>€1,107.00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</a:rPr>
                        <a:t>€55,000.00</a:t>
                      </a:r>
                      <a:endParaRPr lang="en-I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314763691"/>
                  </a:ext>
                </a:extLst>
              </a:tr>
              <a:tr h="1312150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Total Conference Expenses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400">
                          <a:effectLst/>
                        </a:rPr>
                        <a:t> 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400">
                          <a:effectLst/>
                        </a:rPr>
                        <a:t> </a:t>
                      </a:r>
                      <a:endParaRPr lang="en-I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</a:rPr>
                        <a:t>€4,892.79</a:t>
                      </a:r>
                      <a:endParaRPr lang="en-I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L" sz="2400" dirty="0">
                          <a:effectLst/>
                        </a:rPr>
                        <a:t> </a:t>
                      </a:r>
                      <a:endParaRPr lang="en-I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</a:rPr>
                        <a:t>€7,777.00</a:t>
                      </a:r>
                      <a:endParaRPr lang="en-I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</a:rPr>
                        <a:t>€55,000.00</a:t>
                      </a:r>
                      <a:endParaRPr lang="en-I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826" marR="39826" marT="0" marB="0" anchor="b"/>
                </a:tc>
                <a:extLst>
                  <a:ext uri="{0D108BD9-81ED-4DB2-BD59-A6C34878D82A}">
                    <a16:rowId xmlns:a16="http://schemas.microsoft.com/office/drawing/2014/main" val="210327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506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1412</Words>
  <Application>Microsoft Macintosh PowerPoint</Application>
  <PresentationFormat>Widescreen</PresentationFormat>
  <Paragraphs>702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Helvetica</vt:lpstr>
      <vt:lpstr>Times New Roman</vt:lpstr>
      <vt:lpstr>Office Theme</vt:lpstr>
      <vt:lpstr>Finances</vt:lpstr>
      <vt:lpstr>PowerPoint Presentation</vt:lpstr>
      <vt:lpstr>PowerPoint Presentation</vt:lpstr>
      <vt:lpstr>PowerPoint Presentation</vt:lpstr>
      <vt:lpstr>Bank Balance</vt:lpstr>
      <vt:lpstr>PowerPoint Presentation</vt:lpstr>
      <vt:lpstr>Operating Expenses</vt:lpstr>
      <vt:lpstr>Project Expenses </vt:lpstr>
      <vt:lpstr>Conference Expenses </vt:lpstr>
      <vt:lpstr>Summary</vt:lpstr>
      <vt:lpstr>Ukraine Social Work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Finances</dc:title>
  <dc:creator>Brian Auslander</dc:creator>
  <cp:lastModifiedBy>Brian Auslander</cp:lastModifiedBy>
  <cp:revision>4</cp:revision>
  <dcterms:created xsi:type="dcterms:W3CDTF">2022-10-27T10:06:14Z</dcterms:created>
  <dcterms:modified xsi:type="dcterms:W3CDTF">2022-10-28T14:07:30Z</dcterms:modified>
</cp:coreProperties>
</file>