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65" r:id="rId5"/>
    <p:sldId id="266" r:id="rId6"/>
    <p:sldId id="258" r:id="rId7"/>
    <p:sldId id="267" r:id="rId8"/>
    <p:sldId id="268" r:id="rId9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1"/>
    <p:restoredTop sz="94690"/>
  </p:normalViewPr>
  <p:slideViewPr>
    <p:cSldViewPr snapToGrid="0">
      <p:cViewPr varScale="1">
        <p:scale>
          <a:sx n="137" d="100"/>
          <a:sy n="137" d="100"/>
        </p:scale>
        <p:origin x="808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4FCCC-1C5E-3597-4D69-35F1F95DE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37FA39-C62F-9AA0-BF58-428ACFE93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13A23-C0CA-42A8-D9EC-84745D673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433C7-F8F0-A666-8873-029576D81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D0A33-E298-6E90-3B07-E23825CD0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71638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03216-2A72-95DB-38EC-C5A991327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DFA7FE-A5B6-1E6E-CD22-985B9F9E35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36763-7230-FAB2-0ADD-907B15658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07B79-6AE4-B142-FA31-378EECC2A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D1B97-719D-3084-3830-754EB974F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128927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74505-E3C4-F490-02D5-41A923465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7A9013-79F0-0357-E503-C82277051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FAE2C-18E1-1B69-A36D-434814066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8D387-2918-9A73-F9DF-20424EA0C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51FF9-312C-865C-E440-EFD5E38C2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384947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BF74D-CD35-1A40-A261-CB4D90BA0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C658E-7AD6-CA42-5AA8-FB5894F4A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0F43E-92EE-C3D4-39AA-FE92F9151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B976A-1B50-F9EA-144B-CA9D7BFCA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3EA07-6528-DBA0-2C7F-1E30D7009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253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064E6-BB8E-A36E-47DE-2060214A3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AC384-BEE9-D84C-4B37-1878BF3E0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DF1F8-0401-9BBA-1287-3E2C29A3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85705-58CC-D802-E132-153E52ACD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26C58-C02C-FEEF-6432-B5454C8BF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96410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8C195-3034-0729-0B2A-F7F75873C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3DFED-0067-D3AC-0862-748B875B87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269D50-6B79-6E66-EFD7-C7D480F72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A80266-3FD3-0587-A8A5-AD12E0F7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7C74D3-96D1-0E12-6654-B0E4FBBF7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167C1-3288-BA84-3DE6-E380423A7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72602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983EF-E2A8-2DE8-5F7F-BCDAF47E4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09D1E-7E68-B849-D327-6084D72BD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B519AB-F752-BEAD-A346-A7F39137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ACA42D-39C2-ED67-810E-B786160A1F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A07B83-19A7-C35E-4A8B-C897D2F994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F81C71-E705-DC08-8342-92E795FE0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D16AF7-49EF-3EAD-7D2F-43F3B5CAC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6E3660-A20A-C65B-3C59-18EDA2839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58252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CC8E1-8320-52C1-F319-DBE2DA1C8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D56CCA-55B3-8D5D-9EA7-BF4F22B0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8C31D0-82F5-2E84-AB49-10BC78362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B034F9-5D09-53F2-F996-738FFAB3E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069344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A3597B-AEE2-F728-ADDC-22F99B200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17F05D-76ED-8102-5E91-D5307FA97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87A80-12B4-888D-9078-9F4F9297F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13410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A9D0B-C9D2-D934-C887-5B8146443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EA01-9365-532B-02B5-E502A6BF8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672190-F789-4794-4A3A-2E06094F9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50AC0-5890-6388-1D2F-7C2286EA9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AEDFFD-97AA-0563-9229-09C7EF00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CA189-AD9E-2B53-A52D-84EB8B3FF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669553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9CA9B-35ED-AB6D-C777-E4ABDA21F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FDD6D2-002A-69F8-86B2-67848904BB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D850B8-0A35-B6BB-63A9-D7A5750D1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43AA7-C54F-8F6C-B226-4940752E6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09BCE4-A4CF-5BD2-F2E7-340CCF9F4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311AF-C4E6-C6EA-B9A8-382F8E96E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9618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65C7A7-CF56-B954-E2E2-3D8F8974F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B341F-9518-DD95-076E-6165C139D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5BDAA-987C-60A9-3D97-5B66A34FD7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D8F48-A5FF-3940-A97D-C279F106B281}" type="datetimeFigureOut">
              <a:rPr lang="en-IL" smtClean="0"/>
              <a:t>02/10/2025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05C8E-BD37-5E7D-1F66-A1D19C4544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85D6B-BF72-124D-266A-1AF74B508B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EA61C-E87A-374C-B36B-A1846F359A23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55989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80CF5D-5A55-51B5-A2AC-8ADB22C7A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1" y="1036674"/>
            <a:ext cx="3689096" cy="3514364"/>
          </a:xfrm>
        </p:spPr>
        <p:txBody>
          <a:bodyPr anchor="b">
            <a:normAutofit/>
          </a:bodyPr>
          <a:lstStyle/>
          <a:p>
            <a:pPr algn="r"/>
            <a:r>
              <a:rPr lang="en-IL" sz="6100" dirty="0"/>
              <a:t>Treasurer’s Report - 2024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CE6F7-7DD2-AF1D-A800-D9AF6D1B5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2" y="4582814"/>
            <a:ext cx="3689094" cy="1312657"/>
          </a:xfrm>
        </p:spPr>
        <p:txBody>
          <a:bodyPr anchor="t">
            <a:normAutofit/>
          </a:bodyPr>
          <a:lstStyle/>
          <a:p>
            <a:pPr algn="r"/>
            <a:endParaRPr lang="en-IL" sz="1700" dirty="0"/>
          </a:p>
          <a:p>
            <a:pPr algn="r"/>
            <a:r>
              <a:rPr lang="en-US" sz="1700" dirty="0"/>
              <a:t>P</a:t>
            </a:r>
            <a:r>
              <a:rPr lang="en-IL" sz="1700" dirty="0"/>
              <a:t>resented at 2025 Delegates Meeting</a:t>
            </a:r>
          </a:p>
          <a:p>
            <a:pPr algn="r"/>
            <a:r>
              <a:rPr lang="en-IL" sz="1700" dirty="0"/>
              <a:t>Oslo, Norway</a:t>
            </a:r>
          </a:p>
        </p:txBody>
      </p:sp>
      <p:pic>
        <p:nvPicPr>
          <p:cNvPr id="4" name="image1.jpg">
            <a:extLst>
              <a:ext uri="{FF2B5EF4-FFF2-40B4-BE49-F238E27FC236}">
                <a16:creationId xmlns:a16="http://schemas.microsoft.com/office/drawing/2014/main" id="{CB813D00-36CE-1A94-89EC-3A3AE5C11D4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456030" y="1424763"/>
            <a:ext cx="4585535" cy="3441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289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996C1E-92EE-D03A-5E16-53D88BB06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IL" sz="5200" b="1"/>
              <a:t>Bank Balance - 2024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A2C4AD6-C194-7863-A086-8E2799DA25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479109"/>
              </p:ext>
            </p:extLst>
          </p:nvPr>
        </p:nvGraphicFramePr>
        <p:xfrm>
          <a:off x="2520771" y="2982881"/>
          <a:ext cx="7150458" cy="3394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9895">
                  <a:extLst>
                    <a:ext uri="{9D8B030D-6E8A-4147-A177-3AD203B41FA5}">
                      <a16:colId xmlns:a16="http://schemas.microsoft.com/office/drawing/2014/main" val="453835315"/>
                    </a:ext>
                  </a:extLst>
                </a:gridCol>
                <a:gridCol w="2910563">
                  <a:extLst>
                    <a:ext uri="{9D8B030D-6E8A-4147-A177-3AD203B41FA5}">
                      <a16:colId xmlns:a16="http://schemas.microsoft.com/office/drawing/2014/main" val="1554239191"/>
                    </a:ext>
                  </a:extLst>
                </a:gridCol>
              </a:tblGrid>
              <a:tr h="678942">
                <a:tc>
                  <a:txBody>
                    <a:bodyPr/>
                    <a:lstStyle/>
                    <a:p>
                      <a:r>
                        <a:rPr lang="en-IL" sz="3300" b="1"/>
                        <a:t>January 1, 2024</a:t>
                      </a:r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3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280,426.93</a:t>
                      </a:r>
                      <a:r>
                        <a:rPr lang="en-IL" sz="3300">
                          <a:effectLst/>
                        </a:rPr>
                        <a:t>€</a:t>
                      </a:r>
                      <a:endParaRPr lang="en-IL" sz="3300" b="1"/>
                    </a:p>
                  </a:txBody>
                  <a:tcPr marL="125730" marR="125730" marT="62865" marB="62865"/>
                </a:tc>
                <a:extLst>
                  <a:ext uri="{0D108BD9-81ED-4DB2-BD59-A6C34878D82A}">
                    <a16:rowId xmlns:a16="http://schemas.microsoft.com/office/drawing/2014/main" val="463298514"/>
                  </a:ext>
                </a:extLst>
              </a:tr>
              <a:tr h="6789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L" sz="3300" b="1" dirty="0"/>
                        <a:t>December 31, 2024</a:t>
                      </a:r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3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155,522.14€</a:t>
                      </a:r>
                      <a:r>
                        <a:rPr lang="en-IL" sz="3300" b="1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IL" sz="3300" b="1">
                        <a:solidFill>
                          <a:schemeClr val="tx1"/>
                        </a:solidFill>
                      </a:endParaRPr>
                    </a:p>
                  </a:txBody>
                  <a:tcPr marL="125730" marR="125730" marT="62865" marB="62865"/>
                </a:tc>
                <a:extLst>
                  <a:ext uri="{0D108BD9-81ED-4DB2-BD59-A6C34878D82A}">
                    <a16:rowId xmlns:a16="http://schemas.microsoft.com/office/drawing/2014/main" val="3219525506"/>
                  </a:ext>
                </a:extLst>
              </a:tr>
              <a:tr h="678942">
                <a:tc>
                  <a:txBody>
                    <a:bodyPr/>
                    <a:lstStyle/>
                    <a:p>
                      <a:r>
                        <a:rPr lang="en-IL" sz="3300" b="1" dirty="0"/>
                        <a:t>Difference</a:t>
                      </a:r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IL" sz="3300" b="1" dirty="0">
                          <a:solidFill>
                            <a:srgbClr val="002060"/>
                          </a:solidFill>
                        </a:rPr>
                        <a:t>124,904.79€</a:t>
                      </a:r>
                    </a:p>
                  </a:txBody>
                  <a:tcPr marL="125730" marR="125730" marT="62865" marB="62865"/>
                </a:tc>
                <a:extLst>
                  <a:ext uri="{0D108BD9-81ED-4DB2-BD59-A6C34878D82A}">
                    <a16:rowId xmlns:a16="http://schemas.microsoft.com/office/drawing/2014/main" val="3183103462"/>
                  </a:ext>
                </a:extLst>
              </a:tr>
              <a:tr h="678942">
                <a:tc>
                  <a:txBody>
                    <a:bodyPr/>
                    <a:lstStyle/>
                    <a:p>
                      <a:endParaRPr lang="en-IL" sz="3300" b="1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endParaRPr lang="en-IL" sz="3300" b="1" dirty="0">
                        <a:solidFill>
                          <a:srgbClr val="002060"/>
                        </a:solidFill>
                      </a:endParaRPr>
                    </a:p>
                  </a:txBody>
                  <a:tcPr marL="125730" marR="125730" marT="62865" marB="62865"/>
                </a:tc>
                <a:extLst>
                  <a:ext uri="{0D108BD9-81ED-4DB2-BD59-A6C34878D82A}">
                    <a16:rowId xmlns:a16="http://schemas.microsoft.com/office/drawing/2014/main" val="3130809973"/>
                  </a:ext>
                </a:extLst>
              </a:tr>
              <a:tr h="678942">
                <a:tc>
                  <a:txBody>
                    <a:bodyPr/>
                    <a:lstStyle/>
                    <a:p>
                      <a:r>
                        <a:rPr lang="en-IL" sz="3300" b="1" dirty="0"/>
                        <a:t>October 1, 2025</a:t>
                      </a:r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IL" sz="3300" b="1" dirty="0">
                          <a:solidFill>
                            <a:srgbClr val="002060"/>
                          </a:solidFill>
                        </a:rPr>
                        <a:t>133,354.80€</a:t>
                      </a:r>
                    </a:p>
                  </a:txBody>
                  <a:tcPr marL="125730" marR="125730" marT="62865" marB="62865"/>
                </a:tc>
                <a:extLst>
                  <a:ext uri="{0D108BD9-81ED-4DB2-BD59-A6C34878D82A}">
                    <a16:rowId xmlns:a16="http://schemas.microsoft.com/office/drawing/2014/main" val="2435062906"/>
                  </a:ext>
                </a:extLst>
              </a:tr>
            </a:tbl>
          </a:graphicData>
        </a:graphic>
      </p:graphicFrame>
      <p:pic>
        <p:nvPicPr>
          <p:cNvPr id="3" name="image1.jpg">
            <a:extLst>
              <a:ext uri="{FF2B5EF4-FFF2-40B4-BE49-F238E27FC236}">
                <a16:creationId xmlns:a16="http://schemas.microsoft.com/office/drawing/2014/main" id="{7BF901CA-B00F-AD97-A5E4-D848C40D547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209315" y="161377"/>
            <a:ext cx="2884985" cy="192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7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6DD775-2870-43FB-4F57-4B46FA08757A}"/>
              </a:ext>
            </a:extLst>
          </p:cNvPr>
          <p:cNvSpPr txBox="1"/>
          <p:nvPr/>
        </p:nvSpPr>
        <p:spPr>
          <a:xfrm>
            <a:off x="841248" y="256032"/>
            <a:ext cx="10506456" cy="10149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Total Income 2024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C236F3B-8678-F7DD-C8F3-F90B2DBE5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1967577"/>
              </p:ext>
            </p:extLst>
          </p:nvPr>
        </p:nvGraphicFramePr>
        <p:xfrm>
          <a:off x="1547087" y="2247681"/>
          <a:ext cx="8723944" cy="41187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3027">
                  <a:extLst>
                    <a:ext uri="{9D8B030D-6E8A-4147-A177-3AD203B41FA5}">
                      <a16:colId xmlns:a16="http://schemas.microsoft.com/office/drawing/2014/main" val="16672782"/>
                    </a:ext>
                  </a:extLst>
                </a:gridCol>
                <a:gridCol w="1392118">
                  <a:extLst>
                    <a:ext uri="{9D8B030D-6E8A-4147-A177-3AD203B41FA5}">
                      <a16:colId xmlns:a16="http://schemas.microsoft.com/office/drawing/2014/main" val="2419332302"/>
                    </a:ext>
                  </a:extLst>
                </a:gridCol>
                <a:gridCol w="1521763">
                  <a:extLst>
                    <a:ext uri="{9D8B030D-6E8A-4147-A177-3AD203B41FA5}">
                      <a16:colId xmlns:a16="http://schemas.microsoft.com/office/drawing/2014/main" val="3820222566"/>
                    </a:ext>
                  </a:extLst>
                </a:gridCol>
                <a:gridCol w="1520787">
                  <a:extLst>
                    <a:ext uri="{9D8B030D-6E8A-4147-A177-3AD203B41FA5}">
                      <a16:colId xmlns:a16="http://schemas.microsoft.com/office/drawing/2014/main" val="4224039995"/>
                    </a:ext>
                  </a:extLst>
                </a:gridCol>
                <a:gridCol w="1656249">
                  <a:extLst>
                    <a:ext uri="{9D8B030D-6E8A-4147-A177-3AD203B41FA5}">
                      <a16:colId xmlns:a16="http://schemas.microsoft.com/office/drawing/2014/main" val="3677025694"/>
                    </a:ext>
                  </a:extLst>
                </a:gridCol>
              </a:tblGrid>
              <a:tr h="754906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budget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 budget</a:t>
                      </a: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 as of Sep 30</a:t>
                      </a:r>
                    </a:p>
                  </a:txBody>
                  <a:tcPr marL="105282" marR="105282" marT="14623" marB="0"/>
                </a:tc>
                <a:extLst>
                  <a:ext uri="{0D108BD9-81ED-4DB2-BD59-A6C34878D82A}">
                    <a16:rowId xmlns:a16="http://schemas.microsoft.com/office/drawing/2014/main" val="3962689400"/>
                  </a:ext>
                </a:extLst>
              </a:tr>
              <a:tr h="848056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Starting Bank Balance </a:t>
                      </a:r>
                    </a:p>
                    <a:p>
                      <a:pPr algn="l" fontAlgn="t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January, 1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280,426.93</a:t>
                      </a:r>
                      <a:endParaRPr lang="en-US" sz="18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280,426.93</a:t>
                      </a:r>
                      <a:endParaRPr lang="en-US" sz="18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8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155,522.14</a:t>
                      </a: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8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155,522.14</a:t>
                      </a:r>
                    </a:p>
                  </a:txBody>
                  <a:tcPr marL="105282" marR="105282" marT="14623" marB="0"/>
                </a:tc>
                <a:extLst>
                  <a:ext uri="{0D108BD9-81ED-4DB2-BD59-A6C34878D82A}">
                    <a16:rowId xmlns:a16="http://schemas.microsoft.com/office/drawing/2014/main" val="2548838039"/>
                  </a:ext>
                </a:extLst>
              </a:tr>
              <a:tr h="355923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Membership fees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28,000.00</a:t>
                      </a:r>
                      <a:endParaRPr lang="en-GB" sz="18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30,822.19 </a:t>
                      </a:r>
                      <a:endParaRPr lang="en-GB" sz="18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GB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30,000.00</a:t>
                      </a: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GB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30,096.35</a:t>
                      </a:r>
                    </a:p>
                  </a:txBody>
                  <a:tcPr marL="105282" marR="105282" marT="14623" marB="0"/>
                </a:tc>
                <a:extLst>
                  <a:ext uri="{0D108BD9-81ED-4DB2-BD59-A6C34878D82A}">
                    <a16:rowId xmlns:a16="http://schemas.microsoft.com/office/drawing/2014/main" val="336272031"/>
                  </a:ext>
                </a:extLst>
              </a:tr>
              <a:tr h="592809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Ukraine Social Center Project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8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6,774.44 </a:t>
                      </a:r>
                      <a:endParaRPr lang="en-GB" sz="18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GB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800" b="1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extLst>
                  <a:ext uri="{0D108BD9-81ED-4DB2-BD59-A6C34878D82A}">
                    <a16:rowId xmlns:a16="http://schemas.microsoft.com/office/drawing/2014/main" val="18441733"/>
                  </a:ext>
                </a:extLst>
              </a:tr>
              <a:tr h="570305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Ukraine Housing Project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GB" sz="18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53,892.86 </a:t>
                      </a:r>
                      <a:endParaRPr lang="en-GB" sz="18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GB" sz="1800" b="1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800" b="1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extLst>
                  <a:ext uri="{0D108BD9-81ED-4DB2-BD59-A6C34878D82A}">
                    <a16:rowId xmlns:a16="http://schemas.microsoft.com/office/drawing/2014/main" val="2784767233"/>
                  </a:ext>
                </a:extLst>
              </a:tr>
              <a:tr h="332234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Responsive project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12,248.25</a:t>
                      </a: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12,248.25</a:t>
                      </a:r>
                    </a:p>
                  </a:txBody>
                  <a:tcPr marL="105282" marR="105282" marT="14623" marB="0"/>
                </a:tc>
                <a:extLst>
                  <a:ext uri="{0D108BD9-81ED-4DB2-BD59-A6C34878D82A}">
                    <a16:rowId xmlns:a16="http://schemas.microsoft.com/office/drawing/2014/main" val="640177536"/>
                  </a:ext>
                </a:extLst>
              </a:tr>
              <a:tr h="332234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Global project</a:t>
                      </a: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8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10,000.00</a:t>
                      </a: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en-US" sz="1800" b="1" i="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extLst>
                  <a:ext uri="{0D108BD9-81ED-4DB2-BD59-A6C34878D82A}">
                    <a16:rowId xmlns:a16="http://schemas.microsoft.com/office/drawing/2014/main" val="1252414552"/>
                  </a:ext>
                </a:extLst>
              </a:tr>
              <a:tr h="332234"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2F549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308,426.93</a:t>
                      </a:r>
                      <a:endParaRPr lang="en-US" sz="18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800" b="1" u="none" strike="noStrike" dirty="0">
                          <a:solidFill>
                            <a:srgbClr val="2F549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371,916.42</a:t>
                      </a:r>
                      <a:endParaRPr lang="en-US" sz="18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207,770.39</a:t>
                      </a: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197,866.74</a:t>
                      </a:r>
                    </a:p>
                  </a:txBody>
                  <a:tcPr marL="105282" marR="105282" marT="14623" marB="0"/>
                </a:tc>
                <a:extLst>
                  <a:ext uri="{0D108BD9-81ED-4DB2-BD59-A6C34878D82A}">
                    <a16:rowId xmlns:a16="http://schemas.microsoft.com/office/drawing/2014/main" val="806938222"/>
                  </a:ext>
                </a:extLst>
              </a:tr>
            </a:tbl>
          </a:graphicData>
        </a:graphic>
      </p:graphicFrame>
      <p:pic>
        <p:nvPicPr>
          <p:cNvPr id="2" name="image1.jpg">
            <a:extLst>
              <a:ext uri="{FF2B5EF4-FFF2-40B4-BE49-F238E27FC236}">
                <a16:creationId xmlns:a16="http://schemas.microsoft.com/office/drawing/2014/main" id="{597608F4-104A-8CAD-6E66-DB6C35762DE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209315" y="161377"/>
            <a:ext cx="2884985" cy="192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213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3B643-E88F-8FA2-0E91-961A61EFA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IL" sz="4000" dirty="0"/>
              <a:t>Total Expenditures-Operating expenses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3CE92EA-6392-8467-7F17-18B94C193C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9622134"/>
              </p:ext>
            </p:extLst>
          </p:nvPr>
        </p:nvGraphicFramePr>
        <p:xfrm>
          <a:off x="1679887" y="1411558"/>
          <a:ext cx="8524210" cy="50047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4218">
                  <a:extLst>
                    <a:ext uri="{9D8B030D-6E8A-4147-A177-3AD203B41FA5}">
                      <a16:colId xmlns:a16="http://schemas.microsoft.com/office/drawing/2014/main" val="2000739664"/>
                    </a:ext>
                  </a:extLst>
                </a:gridCol>
                <a:gridCol w="1291530">
                  <a:extLst>
                    <a:ext uri="{9D8B030D-6E8A-4147-A177-3AD203B41FA5}">
                      <a16:colId xmlns:a16="http://schemas.microsoft.com/office/drawing/2014/main" val="3967206169"/>
                    </a:ext>
                  </a:extLst>
                </a:gridCol>
                <a:gridCol w="1755274">
                  <a:extLst>
                    <a:ext uri="{9D8B030D-6E8A-4147-A177-3AD203B41FA5}">
                      <a16:colId xmlns:a16="http://schemas.microsoft.com/office/drawing/2014/main" val="573291669"/>
                    </a:ext>
                  </a:extLst>
                </a:gridCol>
                <a:gridCol w="1291530">
                  <a:extLst>
                    <a:ext uri="{9D8B030D-6E8A-4147-A177-3AD203B41FA5}">
                      <a16:colId xmlns:a16="http://schemas.microsoft.com/office/drawing/2014/main" val="1690225003"/>
                    </a:ext>
                  </a:extLst>
                </a:gridCol>
                <a:gridCol w="1601658">
                  <a:extLst>
                    <a:ext uri="{9D8B030D-6E8A-4147-A177-3AD203B41FA5}">
                      <a16:colId xmlns:a16="http://schemas.microsoft.com/office/drawing/2014/main" val="454154697"/>
                    </a:ext>
                  </a:extLst>
                </a:gridCol>
              </a:tblGrid>
              <a:tr h="145965"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</a:rPr>
                        <a:t>Expenditure</a:t>
                      </a:r>
                      <a:endParaRPr lang="en-IL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 dirty="0">
                          <a:solidFill>
                            <a:schemeClr val="bg1"/>
                          </a:solidFill>
                          <a:effectLst/>
                          <a:latin typeface="Avenir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 budget</a:t>
                      </a:r>
                      <a:endParaRPr lang="en-US" sz="2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 dirty="0">
                          <a:solidFill>
                            <a:schemeClr val="bg1"/>
                          </a:solidFill>
                          <a:effectLst/>
                          <a:latin typeface="Avenir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</a:t>
                      </a:r>
                      <a:endParaRPr lang="en-US" sz="28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venir"/>
                          <a:cs typeface="Arial" panose="020B0604020202020204" pitchFamily="34" charset="0"/>
                        </a:rPr>
                        <a:t>2025 budget</a:t>
                      </a: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7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venir"/>
                          <a:ea typeface="+mn-ea"/>
                          <a:cs typeface="Arial" panose="020B0604020202020204" pitchFamily="34" charset="0"/>
                        </a:rPr>
                        <a:t>2025 as of Sep 30</a:t>
                      </a:r>
                    </a:p>
                  </a:txBody>
                  <a:tcPr marL="105282" marR="105282" marT="14623" marB="0"/>
                </a:tc>
                <a:extLst>
                  <a:ext uri="{0D108BD9-81ED-4DB2-BD59-A6C34878D82A}">
                    <a16:rowId xmlns:a16="http://schemas.microsoft.com/office/drawing/2014/main" val="3260076464"/>
                  </a:ext>
                </a:extLst>
              </a:tr>
              <a:tr h="451289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</a:rPr>
                        <a:t>Executive Co. Travel</a:t>
                      </a:r>
                      <a:endParaRPr lang="en-IL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200" dirty="0">
                          <a:effectLst/>
                        </a:rPr>
                        <a:t>10,000</a:t>
                      </a:r>
                      <a:endParaRPr lang="en-IL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L" sz="2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10,824.70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12,000</a:t>
                      </a: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8,123.06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04353739"/>
                  </a:ext>
                </a:extLst>
              </a:tr>
              <a:tr h="400676"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effectLst/>
                        </a:rPr>
                        <a:t>Delegates Mtg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200" dirty="0">
                          <a:effectLst/>
                        </a:rPr>
                        <a:t>3,000</a:t>
                      </a:r>
                      <a:endParaRPr lang="en-IL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1,739.18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6,000</a:t>
                      </a: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14,909.71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83102785"/>
                  </a:ext>
                </a:extLst>
              </a:tr>
              <a:tr h="400676"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effectLst/>
                        </a:rPr>
                        <a:t>Delegates subsidy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>
                          <a:effectLst/>
                        </a:rPr>
                        <a:t>4,000</a:t>
                      </a:r>
                      <a:endParaRPr lang="en-IL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1,610.50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4,000</a:t>
                      </a: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400.00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88350091"/>
                  </a:ext>
                </a:extLst>
              </a:tr>
              <a:tr h="400676"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effectLst/>
                        </a:rPr>
                        <a:t>Bank charges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>
                          <a:effectLst/>
                        </a:rPr>
                        <a:t>150</a:t>
                      </a:r>
                      <a:endParaRPr lang="en-IL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90952415"/>
                  </a:ext>
                </a:extLst>
              </a:tr>
              <a:tr h="414637"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effectLst/>
                        </a:rPr>
                        <a:t>Representative travel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4,000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2,138.64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4,000</a:t>
                      </a: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1,908.38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06237729"/>
                  </a:ext>
                </a:extLst>
              </a:tr>
              <a:tr h="400676"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effectLst/>
                        </a:rPr>
                        <a:t>NGO fees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1,300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L" sz="2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2,099.00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2,000</a:t>
                      </a: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1,113.00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78440892"/>
                  </a:ext>
                </a:extLst>
              </a:tr>
              <a:tr h="400676"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effectLst/>
                        </a:rPr>
                        <a:t>Honorary Secretary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3,000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L" sz="2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3,830.00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4,000</a:t>
                      </a: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2,666.00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36580010"/>
                  </a:ext>
                </a:extLst>
              </a:tr>
              <a:tr h="400676"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effectLst/>
                        </a:rPr>
                        <a:t>Auditor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2,000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118.88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4,000</a:t>
                      </a: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4,724.01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76927888"/>
                  </a:ext>
                </a:extLst>
              </a:tr>
              <a:tr h="400676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</a:rPr>
                        <a:t>Legal Body</a:t>
                      </a:r>
                      <a:endParaRPr lang="en-IL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>
                          <a:effectLst/>
                        </a:rPr>
                        <a:t>4,000</a:t>
                      </a:r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L" sz="2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4,316.92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4,000</a:t>
                      </a: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7,040.33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09642401"/>
                  </a:ext>
                </a:extLst>
              </a:tr>
              <a:tr h="400676">
                <a:tc>
                  <a:txBody>
                    <a:bodyPr/>
                    <a:lstStyle/>
                    <a:p>
                      <a:pPr algn="just"/>
                      <a:r>
                        <a:rPr lang="en-IL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Office expenses</a:t>
                      </a: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r"/>
                      <a:endParaRPr lang="en-IL" sz="2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IL" sz="2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IL" sz="2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5211" marR="125211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827.99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19053592"/>
                  </a:ext>
                </a:extLst>
              </a:tr>
              <a:tr h="400676">
                <a:tc>
                  <a:txBody>
                    <a:bodyPr/>
                    <a:lstStyle/>
                    <a:p>
                      <a:pPr algn="just"/>
                      <a:r>
                        <a:rPr lang="en-IL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125211" marR="125211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31,450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26,598.94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40,100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2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41,752.48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6024933"/>
                  </a:ext>
                </a:extLst>
              </a:tr>
            </a:tbl>
          </a:graphicData>
        </a:graphic>
      </p:graphicFrame>
      <p:pic>
        <p:nvPicPr>
          <p:cNvPr id="3" name="image1.jpg">
            <a:extLst>
              <a:ext uri="{FF2B5EF4-FFF2-40B4-BE49-F238E27FC236}">
                <a16:creationId xmlns:a16="http://schemas.microsoft.com/office/drawing/2014/main" id="{3C7F868D-56A4-0051-112E-9F01AD77E9D3}"/>
              </a:ext>
            </a:extLst>
          </p:cNvPr>
          <p:cNvPicPr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625958" y="161378"/>
            <a:ext cx="1468341" cy="112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364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2F3D5-1475-7D7A-BA77-7731C651A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IL" sz="4000" dirty="0"/>
              <a:t>Total Expenditures-Projects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0A4D94-58C4-8400-5A43-EB2E85DD1B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8040508"/>
              </p:ext>
            </p:extLst>
          </p:nvPr>
        </p:nvGraphicFramePr>
        <p:xfrm>
          <a:off x="1261123" y="1740178"/>
          <a:ext cx="8828808" cy="4590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5585">
                  <a:extLst>
                    <a:ext uri="{9D8B030D-6E8A-4147-A177-3AD203B41FA5}">
                      <a16:colId xmlns:a16="http://schemas.microsoft.com/office/drawing/2014/main" val="2642597926"/>
                    </a:ext>
                  </a:extLst>
                </a:gridCol>
                <a:gridCol w="1554890">
                  <a:extLst>
                    <a:ext uri="{9D8B030D-6E8A-4147-A177-3AD203B41FA5}">
                      <a16:colId xmlns:a16="http://schemas.microsoft.com/office/drawing/2014/main" val="1238394880"/>
                    </a:ext>
                  </a:extLst>
                </a:gridCol>
                <a:gridCol w="1555793">
                  <a:extLst>
                    <a:ext uri="{9D8B030D-6E8A-4147-A177-3AD203B41FA5}">
                      <a16:colId xmlns:a16="http://schemas.microsoft.com/office/drawing/2014/main" val="1331135622"/>
                    </a:ext>
                  </a:extLst>
                </a:gridCol>
                <a:gridCol w="1554890">
                  <a:extLst>
                    <a:ext uri="{9D8B030D-6E8A-4147-A177-3AD203B41FA5}">
                      <a16:colId xmlns:a16="http://schemas.microsoft.com/office/drawing/2014/main" val="2516630557"/>
                    </a:ext>
                  </a:extLst>
                </a:gridCol>
                <a:gridCol w="1677650">
                  <a:extLst>
                    <a:ext uri="{9D8B030D-6E8A-4147-A177-3AD203B41FA5}">
                      <a16:colId xmlns:a16="http://schemas.microsoft.com/office/drawing/2014/main" val="3193237685"/>
                    </a:ext>
                  </a:extLst>
                </a:gridCol>
              </a:tblGrid>
              <a:tr h="485406">
                <a:tc>
                  <a:txBody>
                    <a:bodyPr/>
                    <a:lstStyle/>
                    <a:p>
                      <a:pPr algn="ctr"/>
                      <a:r>
                        <a:rPr lang="en-IL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Name</a:t>
                      </a:r>
                      <a:endParaRPr lang="en-IL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budget</a:t>
                      </a:r>
                      <a:endParaRPr lang="en-US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actual</a:t>
                      </a:r>
                      <a:endParaRPr lang="en-US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Proposed 2025 budget</a:t>
                      </a:r>
                      <a:endParaRPr lang="en-US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5282" marR="105282" marT="14623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 actual</a:t>
                      </a:r>
                    </a:p>
                  </a:txBody>
                  <a:tcPr marL="105282" marR="105282" marT="14623" marB="0"/>
                </a:tc>
                <a:extLst>
                  <a:ext uri="{0D108BD9-81ED-4DB2-BD59-A6C34878D82A}">
                    <a16:rowId xmlns:a16="http://schemas.microsoft.com/office/drawing/2014/main" val="1049313793"/>
                  </a:ext>
                </a:extLst>
              </a:tr>
              <a:tr h="417517">
                <a:tc>
                  <a:txBody>
                    <a:bodyPr/>
                    <a:lstStyle/>
                    <a:p>
                      <a:r>
                        <a:rPr lang="en-IL" sz="1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Global funded</a:t>
                      </a:r>
                    </a:p>
                  </a:txBody>
                  <a:tcPr marL="71283" marR="76375" marT="20367" marB="152750"/>
                </a:tc>
                <a:tc>
                  <a:txBody>
                    <a:bodyPr/>
                    <a:lstStyle/>
                    <a:p>
                      <a:pPr algn="r"/>
                      <a:endParaRPr lang="en-IL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algn="r"/>
                      <a:endParaRPr lang="en-IL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IL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IL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extLst>
                  <a:ext uri="{0D108BD9-81ED-4DB2-BD59-A6C34878D82A}">
                    <a16:rowId xmlns:a16="http://schemas.microsoft.com/office/drawing/2014/main" val="3230436203"/>
                  </a:ext>
                </a:extLst>
              </a:tr>
              <a:tr h="417517">
                <a:tc>
                  <a:txBody>
                    <a:bodyPr/>
                    <a:lstStyle/>
                    <a:p>
                      <a:r>
                        <a:rPr lang="en-US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Social Worker</a:t>
                      </a:r>
                      <a:endParaRPr lang="en-IL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3,004</a:t>
                      </a:r>
                      <a:endParaRPr lang="en-IL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IL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3,004</a:t>
                      </a:r>
                      <a:endParaRPr lang="en-IL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1283" marR="76375" marT="20367" marB="152750" anchor="ctr"/>
                </a:tc>
                <a:extLst>
                  <a:ext uri="{0D108BD9-81ED-4DB2-BD59-A6C34878D82A}">
                    <a16:rowId xmlns:a16="http://schemas.microsoft.com/office/drawing/2014/main" val="3437911292"/>
                  </a:ext>
                </a:extLst>
              </a:tr>
              <a:tr h="417517">
                <a:tc>
                  <a:txBody>
                    <a:bodyPr/>
                    <a:lstStyle/>
                    <a:p>
                      <a:r>
                        <a:rPr lang="en-US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 Social Work</a:t>
                      </a:r>
                      <a:endParaRPr lang="en-IL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4,533</a:t>
                      </a:r>
                      <a:endParaRPr lang="en-IL" sz="1800" b="1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2,212.20 </a:t>
                      </a:r>
                      <a:endParaRPr lang="en-IL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2,721</a:t>
                      </a:r>
                      <a:endParaRPr lang="en-IL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1283" marR="76375" marT="20367" marB="152750" anchor="ctr"/>
                </a:tc>
                <a:extLst>
                  <a:ext uri="{0D108BD9-81ED-4DB2-BD59-A6C34878D82A}">
                    <a16:rowId xmlns:a16="http://schemas.microsoft.com/office/drawing/2014/main" val="488234590"/>
                  </a:ext>
                </a:extLst>
              </a:tr>
              <a:tr h="417517">
                <a:tc>
                  <a:txBody>
                    <a:bodyPr/>
                    <a:lstStyle/>
                    <a:p>
                      <a:r>
                        <a:rPr lang="en-IL" sz="1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Global Inclusion </a:t>
                      </a:r>
                    </a:p>
                  </a:txBody>
                  <a:tcPr marL="71283" marR="76375" marT="20367" marB="15275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L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L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10,000</a:t>
                      </a: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726.00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73336163"/>
                  </a:ext>
                </a:extLst>
              </a:tr>
              <a:tr h="417517">
                <a:tc>
                  <a:txBody>
                    <a:bodyPr/>
                    <a:lstStyle/>
                    <a:p>
                      <a:r>
                        <a:rPr lang="en-US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IL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7,537</a:t>
                      </a: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2,212.20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15,725</a:t>
                      </a: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726.00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84176299"/>
                  </a:ext>
                </a:extLst>
              </a:tr>
              <a:tr h="417517">
                <a:tc>
                  <a:txBody>
                    <a:bodyPr/>
                    <a:lstStyle/>
                    <a:p>
                      <a:pPr algn="just"/>
                      <a:r>
                        <a:rPr lang="en-IL" sz="1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Other funding</a:t>
                      </a:r>
                    </a:p>
                  </a:txBody>
                  <a:tcPr marL="71283" marR="76375" marT="20367" marB="152750"/>
                </a:tc>
                <a:tc>
                  <a:txBody>
                    <a:bodyPr/>
                    <a:lstStyle/>
                    <a:p>
                      <a:pPr algn="r" fontAlgn="b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12432373"/>
                  </a:ext>
                </a:extLst>
              </a:tr>
              <a:tr h="417517">
                <a:tc>
                  <a:txBody>
                    <a:bodyPr/>
                    <a:lstStyle/>
                    <a:p>
                      <a:r>
                        <a:rPr lang="en-US" sz="1800" b="1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Responsive</a:t>
                      </a:r>
                      <a:endParaRPr lang="en-IL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70,302</a:t>
                      </a:r>
                      <a:endParaRPr lang="en-IL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L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27,114.18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IL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55,036.18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L" sz="18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22,282.23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81481835"/>
                  </a:ext>
                </a:extLst>
              </a:tr>
              <a:tr h="417517">
                <a:tc>
                  <a:txBody>
                    <a:bodyPr/>
                    <a:lstStyle/>
                    <a:p>
                      <a:pPr algn="just"/>
                      <a:endParaRPr lang="en-IL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/>
                </a:tc>
                <a:tc>
                  <a:txBody>
                    <a:bodyPr/>
                    <a:lstStyle/>
                    <a:p>
                      <a:pPr algn="r" fontAlgn="b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1751591"/>
                  </a:ext>
                </a:extLst>
              </a:tr>
              <a:tr h="417517">
                <a:tc>
                  <a:txBody>
                    <a:bodyPr/>
                    <a:lstStyle/>
                    <a:p>
                      <a:pPr algn="just"/>
                      <a:endParaRPr lang="en-IL" sz="18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71283" marR="76375" marT="20367" marB="152750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IL" sz="1800" b="1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2168402"/>
                  </a:ext>
                </a:extLst>
              </a:tr>
            </a:tbl>
          </a:graphicData>
        </a:graphic>
      </p:graphicFrame>
      <p:pic>
        <p:nvPicPr>
          <p:cNvPr id="3" name="image1.jpg">
            <a:extLst>
              <a:ext uri="{FF2B5EF4-FFF2-40B4-BE49-F238E27FC236}">
                <a16:creationId xmlns:a16="http://schemas.microsoft.com/office/drawing/2014/main" id="{1119F881-8567-22A6-B03D-6487489EC72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089931" y="221938"/>
            <a:ext cx="1594466" cy="1183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86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0CFE3F3-789C-6A23-D806-5C962342B2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449209"/>
              </p:ext>
            </p:extLst>
          </p:nvPr>
        </p:nvGraphicFramePr>
        <p:xfrm>
          <a:off x="395416" y="1566261"/>
          <a:ext cx="11244477" cy="1519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0232">
                  <a:extLst>
                    <a:ext uri="{9D8B030D-6E8A-4147-A177-3AD203B41FA5}">
                      <a16:colId xmlns:a16="http://schemas.microsoft.com/office/drawing/2014/main" val="3915521872"/>
                    </a:ext>
                  </a:extLst>
                </a:gridCol>
                <a:gridCol w="2871415">
                  <a:extLst>
                    <a:ext uri="{9D8B030D-6E8A-4147-A177-3AD203B41FA5}">
                      <a16:colId xmlns:a16="http://schemas.microsoft.com/office/drawing/2014/main" val="3244695299"/>
                    </a:ext>
                  </a:extLst>
                </a:gridCol>
                <a:gridCol w="2871415">
                  <a:extLst>
                    <a:ext uri="{9D8B030D-6E8A-4147-A177-3AD203B41FA5}">
                      <a16:colId xmlns:a16="http://schemas.microsoft.com/office/drawing/2014/main" val="657110263"/>
                    </a:ext>
                  </a:extLst>
                </a:gridCol>
                <a:gridCol w="2871415">
                  <a:extLst>
                    <a:ext uri="{9D8B030D-6E8A-4147-A177-3AD203B41FA5}">
                      <a16:colId xmlns:a16="http://schemas.microsoft.com/office/drawing/2014/main" val="1556053994"/>
                    </a:ext>
                  </a:extLst>
                </a:gridCol>
              </a:tblGrid>
              <a:tr h="379970">
                <a:tc>
                  <a:txBody>
                    <a:bodyPr/>
                    <a:lstStyle/>
                    <a:p>
                      <a:pPr algn="just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Income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L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L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9987335"/>
                  </a:ext>
                </a:extLst>
              </a:tr>
              <a:tr h="379970">
                <a:tc>
                  <a:txBody>
                    <a:bodyPr/>
                    <a:lstStyle/>
                    <a:p>
                      <a:pPr algn="just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Starting Balance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69,471.04 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36,783.78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1178558"/>
                  </a:ext>
                </a:extLst>
              </a:tr>
              <a:tr h="379970">
                <a:tc>
                  <a:txBody>
                    <a:bodyPr/>
                    <a:lstStyle/>
                    <a:p>
                      <a:pPr algn="just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Donations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1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98,751.11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3,235.68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6,774.44</a:t>
                      </a:r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9147964"/>
                  </a:ext>
                </a:extLst>
              </a:tr>
              <a:tr h="379970">
                <a:tc>
                  <a:txBody>
                    <a:bodyPr/>
                    <a:lstStyle/>
                    <a:p>
                      <a:pPr algn="just"/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98,751.11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72,706.72</a:t>
                      </a:r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43,558.22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081360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D03480B-1B01-88A0-6DDC-4CCF741731AD}"/>
              </a:ext>
            </a:extLst>
          </p:cNvPr>
          <p:cNvSpPr txBox="1"/>
          <p:nvPr/>
        </p:nvSpPr>
        <p:spPr>
          <a:xfrm>
            <a:off x="395416" y="471027"/>
            <a:ext cx="5364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Ukraine Project (in Euro)</a:t>
            </a:r>
            <a:endParaRPr lang="en-IL" sz="3600" b="1" dirty="0">
              <a:effectLst/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2AF3BC4-5FE1-5BE3-410E-EA59D31D8E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99216"/>
              </p:ext>
            </p:extLst>
          </p:nvPr>
        </p:nvGraphicFramePr>
        <p:xfrm>
          <a:off x="395416" y="3337616"/>
          <a:ext cx="11244478" cy="3150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0233">
                  <a:extLst>
                    <a:ext uri="{9D8B030D-6E8A-4147-A177-3AD203B41FA5}">
                      <a16:colId xmlns:a16="http://schemas.microsoft.com/office/drawing/2014/main" val="713616905"/>
                    </a:ext>
                  </a:extLst>
                </a:gridCol>
                <a:gridCol w="2871415">
                  <a:extLst>
                    <a:ext uri="{9D8B030D-6E8A-4147-A177-3AD203B41FA5}">
                      <a16:colId xmlns:a16="http://schemas.microsoft.com/office/drawing/2014/main" val="1151413610"/>
                    </a:ext>
                  </a:extLst>
                </a:gridCol>
                <a:gridCol w="2871415">
                  <a:extLst>
                    <a:ext uri="{9D8B030D-6E8A-4147-A177-3AD203B41FA5}">
                      <a16:colId xmlns:a16="http://schemas.microsoft.com/office/drawing/2014/main" val="2952666712"/>
                    </a:ext>
                  </a:extLst>
                </a:gridCol>
                <a:gridCol w="2871415">
                  <a:extLst>
                    <a:ext uri="{9D8B030D-6E8A-4147-A177-3AD203B41FA5}">
                      <a16:colId xmlns:a16="http://schemas.microsoft.com/office/drawing/2014/main" val="1068119182"/>
                    </a:ext>
                  </a:extLst>
                </a:gridCol>
              </a:tblGrid>
              <a:tr h="327025">
                <a:tc>
                  <a:txBody>
                    <a:bodyPr/>
                    <a:lstStyle/>
                    <a:p>
                      <a:pPr algn="just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Expenses Accrued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9514144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just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Salary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7,350.00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25,450.00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6,770.00</a:t>
                      </a:r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3078143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just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Administrative costs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2,500.00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6,000.00</a:t>
                      </a:r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4,852,37</a:t>
                      </a:r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8898688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just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Supplies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20,086.40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5,984.12</a:t>
                      </a:r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12,050.00</a:t>
                      </a:r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5561144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just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Travel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392.99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1,745.37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3198996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Conference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9,911.62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IL" sz="18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7900347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just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expenses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30,329.39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49,091.11</a:t>
                      </a:r>
                      <a:r>
                        <a:rPr lang="en-IL" dirty="0">
                          <a:effectLst/>
                        </a:rPr>
                        <a:t> 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i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23,672,37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6558505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just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reimbursed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29,280.07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35,922.94</a:t>
                      </a:r>
                      <a:r>
                        <a:rPr lang="en-IL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28,440.28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143957"/>
                  </a:ext>
                </a:extLst>
              </a:tr>
              <a:tr h="534664">
                <a:tc>
                  <a:txBody>
                    <a:bodyPr/>
                    <a:lstStyle/>
                    <a:p>
                      <a:pPr algn="just"/>
                      <a:r>
                        <a:rPr lang="en-US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Balance carried over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69,471.04</a:t>
                      </a:r>
                      <a:r>
                        <a:rPr lang="en-IL" dirty="0">
                          <a:effectLst/>
                        </a:rPr>
                        <a:t> 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36,783.78</a:t>
                      </a:r>
                      <a:r>
                        <a:rPr lang="en-IL" dirty="0">
                          <a:effectLst/>
                        </a:rPr>
                        <a:t> 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15,117.94</a:t>
                      </a:r>
                      <a:endParaRPr lang="en-IL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5462980"/>
                  </a:ext>
                </a:extLst>
              </a:tr>
            </a:tbl>
          </a:graphicData>
        </a:graphic>
      </p:graphicFrame>
      <p:pic>
        <p:nvPicPr>
          <p:cNvPr id="3" name="image1.jpg">
            <a:extLst>
              <a:ext uri="{FF2B5EF4-FFF2-40B4-BE49-F238E27FC236}">
                <a16:creationId xmlns:a16="http://schemas.microsoft.com/office/drawing/2014/main" id="{A2DA35A9-2E65-9487-CA8F-3AAA583E177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142483" y="161377"/>
            <a:ext cx="1951817" cy="131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130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BBC4A8-C2A3-2FDD-4792-20F18B620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4794442" cy="558160"/>
          </a:xfrm>
        </p:spPr>
        <p:txBody>
          <a:bodyPr anchor="b">
            <a:normAutofit fontScale="90000"/>
          </a:bodyPr>
          <a:lstStyle/>
          <a:p>
            <a:r>
              <a:rPr lang="en-IL" sz="2800" b="1" dirty="0"/>
              <a:t>Proposed Operating Budget 2026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BFBFE4-D513-F4F1-756E-4B12B20AEF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0247509"/>
              </p:ext>
            </p:extLst>
          </p:nvPr>
        </p:nvGraphicFramePr>
        <p:xfrm>
          <a:off x="841248" y="814192"/>
          <a:ext cx="9973821" cy="1481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1566">
                  <a:extLst>
                    <a:ext uri="{9D8B030D-6E8A-4147-A177-3AD203B41FA5}">
                      <a16:colId xmlns:a16="http://schemas.microsoft.com/office/drawing/2014/main" val="3507442337"/>
                    </a:ext>
                  </a:extLst>
                </a:gridCol>
                <a:gridCol w="2447317">
                  <a:extLst>
                    <a:ext uri="{9D8B030D-6E8A-4147-A177-3AD203B41FA5}">
                      <a16:colId xmlns:a16="http://schemas.microsoft.com/office/drawing/2014/main" val="3910166810"/>
                    </a:ext>
                  </a:extLst>
                </a:gridCol>
                <a:gridCol w="2267338">
                  <a:extLst>
                    <a:ext uri="{9D8B030D-6E8A-4147-A177-3AD203B41FA5}">
                      <a16:colId xmlns:a16="http://schemas.microsoft.com/office/drawing/2014/main" val="1510854702"/>
                    </a:ext>
                  </a:extLst>
                </a:gridCol>
                <a:gridCol w="2137600">
                  <a:extLst>
                    <a:ext uri="{9D8B030D-6E8A-4147-A177-3AD203B41FA5}">
                      <a16:colId xmlns:a16="http://schemas.microsoft.com/office/drawing/2014/main" val="1103436075"/>
                    </a:ext>
                  </a:extLst>
                </a:gridCol>
              </a:tblGrid>
              <a:tr h="401179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Income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2025</a:t>
                      </a: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2026</a:t>
                      </a:r>
                    </a:p>
                  </a:txBody>
                  <a:tcPr marL="128413" marR="128413" marT="0" marB="0"/>
                </a:tc>
                <a:extLst>
                  <a:ext uri="{0D108BD9-81ED-4DB2-BD59-A6C34878D82A}">
                    <a16:rowId xmlns:a16="http://schemas.microsoft.com/office/drawing/2014/main" val="183430196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Starting Bank Balance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280,426.93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155,522.14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100,000</a:t>
                      </a:r>
                    </a:p>
                  </a:txBody>
                  <a:tcPr marL="128413" marR="128413" marT="0" marB="0"/>
                </a:tc>
                <a:extLst>
                  <a:ext uri="{0D108BD9-81ED-4DB2-BD59-A6C34878D82A}">
                    <a16:rowId xmlns:a16="http://schemas.microsoft.com/office/drawing/2014/main" val="201191455"/>
                  </a:ext>
                </a:extLst>
              </a:tr>
              <a:tr h="36031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Membership fees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28,000.00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30,000.00</a:t>
                      </a:r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30,000</a:t>
                      </a:r>
                    </a:p>
                  </a:txBody>
                  <a:tcPr marL="128413" marR="128413" marT="0" marB="0"/>
                </a:tc>
                <a:extLst>
                  <a:ext uri="{0D108BD9-81ED-4DB2-BD59-A6C34878D82A}">
                    <a16:rowId xmlns:a16="http://schemas.microsoft.com/office/drawing/2014/main" val="1609714739"/>
                  </a:ext>
                </a:extLst>
              </a:tr>
              <a:tr h="360310">
                <a:tc>
                  <a:txBody>
                    <a:bodyPr/>
                    <a:lstStyle/>
                    <a:p>
                      <a:pPr algn="just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308,426.93</a:t>
                      </a: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185,522.14</a:t>
                      </a: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130,000</a:t>
                      </a:r>
                    </a:p>
                  </a:txBody>
                  <a:tcPr marL="128413" marR="128413" marT="0" marB="0"/>
                </a:tc>
                <a:extLst>
                  <a:ext uri="{0D108BD9-81ED-4DB2-BD59-A6C34878D82A}">
                    <a16:rowId xmlns:a16="http://schemas.microsoft.com/office/drawing/2014/main" val="254720823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AA38A43-4FB7-6B02-ECE5-59FD33DB58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104525"/>
              </p:ext>
            </p:extLst>
          </p:nvPr>
        </p:nvGraphicFramePr>
        <p:xfrm>
          <a:off x="841248" y="2600982"/>
          <a:ext cx="9963298" cy="41531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6293">
                  <a:extLst>
                    <a:ext uri="{9D8B030D-6E8A-4147-A177-3AD203B41FA5}">
                      <a16:colId xmlns:a16="http://schemas.microsoft.com/office/drawing/2014/main" val="2366880707"/>
                    </a:ext>
                  </a:extLst>
                </a:gridCol>
                <a:gridCol w="2443259">
                  <a:extLst>
                    <a:ext uri="{9D8B030D-6E8A-4147-A177-3AD203B41FA5}">
                      <a16:colId xmlns:a16="http://schemas.microsoft.com/office/drawing/2014/main" val="1929138450"/>
                    </a:ext>
                  </a:extLst>
                </a:gridCol>
                <a:gridCol w="2267339">
                  <a:extLst>
                    <a:ext uri="{9D8B030D-6E8A-4147-A177-3AD203B41FA5}">
                      <a16:colId xmlns:a16="http://schemas.microsoft.com/office/drawing/2014/main" val="1665054094"/>
                    </a:ext>
                  </a:extLst>
                </a:gridCol>
                <a:gridCol w="2136407">
                  <a:extLst>
                    <a:ext uri="{9D8B030D-6E8A-4147-A177-3AD203B41FA5}">
                      <a16:colId xmlns:a16="http://schemas.microsoft.com/office/drawing/2014/main" val="2440652680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Expenditure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I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I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I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577104"/>
                  </a:ext>
                </a:extLst>
              </a:tr>
              <a:tr h="372191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Executive Co. Travel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1696858"/>
                  </a:ext>
                </a:extLst>
              </a:tr>
              <a:tr h="372191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Delegates Mtg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222375"/>
                  </a:ext>
                </a:extLst>
              </a:tr>
              <a:tr h="372191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Delegates subsidy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8121310"/>
                  </a:ext>
                </a:extLst>
              </a:tr>
              <a:tr h="372191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 charges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0702772"/>
                  </a:ext>
                </a:extLst>
              </a:tr>
              <a:tr h="372191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Representative travel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9231174"/>
                  </a:ext>
                </a:extLst>
              </a:tr>
              <a:tr h="372191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NGO fees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1,300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0838039"/>
                  </a:ext>
                </a:extLst>
              </a:tr>
              <a:tr h="296928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Honorary Secretary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230362"/>
                  </a:ext>
                </a:extLst>
              </a:tr>
              <a:tr h="296928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8873687"/>
                  </a:ext>
                </a:extLst>
              </a:tr>
              <a:tr h="296928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Legal Body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8990483"/>
                  </a:ext>
                </a:extLst>
              </a:tr>
              <a:tr h="296928">
                <a:tc>
                  <a:txBody>
                    <a:bodyPr/>
                    <a:lstStyle/>
                    <a:p>
                      <a:pPr algn="just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Office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9825417"/>
                  </a:ext>
                </a:extLst>
              </a:tr>
              <a:tr h="74633">
                <a:tc>
                  <a:txBody>
                    <a:bodyPr/>
                    <a:lstStyle/>
                    <a:p>
                      <a:pPr algn="just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31,450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IL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40,100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40,500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7559902"/>
                  </a:ext>
                </a:extLst>
              </a:tr>
            </a:tbl>
          </a:graphicData>
        </a:graphic>
      </p:graphicFrame>
      <p:pic>
        <p:nvPicPr>
          <p:cNvPr id="3" name="image1.jpg">
            <a:extLst>
              <a:ext uri="{FF2B5EF4-FFF2-40B4-BE49-F238E27FC236}">
                <a16:creationId xmlns:a16="http://schemas.microsoft.com/office/drawing/2014/main" id="{C25A668D-313B-FA93-562B-3EE56B0530A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562362" y="128422"/>
            <a:ext cx="1240862" cy="862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007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3E9C1B-8DC2-2DCB-488E-8BB5D952D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IL" dirty="0"/>
              <a:t>Proposed Projects Budget - 2026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2CA25F3-B9B1-BE19-9FD9-407F38A2D3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690936"/>
              </p:ext>
            </p:extLst>
          </p:nvPr>
        </p:nvGraphicFramePr>
        <p:xfrm>
          <a:off x="841249" y="2011476"/>
          <a:ext cx="10008000" cy="276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8000">
                  <a:extLst>
                    <a:ext uri="{9D8B030D-6E8A-4147-A177-3AD203B41FA5}">
                      <a16:colId xmlns:a16="http://schemas.microsoft.com/office/drawing/2014/main" val="3744204884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3906759283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4187471528"/>
                    </a:ext>
                  </a:extLst>
                </a:gridCol>
                <a:gridCol w="2340000">
                  <a:extLst>
                    <a:ext uri="{9D8B030D-6E8A-4147-A177-3AD203B41FA5}">
                      <a16:colId xmlns:a16="http://schemas.microsoft.com/office/drawing/2014/main" val="3445089982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Projects</a:t>
                      </a:r>
                    </a:p>
                  </a:txBody>
                  <a:tcPr marL="205740" marR="20574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2024 Budget</a:t>
                      </a: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2025 Budget</a:t>
                      </a:r>
                    </a:p>
                  </a:txBody>
                  <a:tcPr marL="128413" marR="128413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2026 Budget</a:t>
                      </a:r>
                    </a:p>
                  </a:txBody>
                  <a:tcPr marL="128413" marR="128413" marT="0" marB="0"/>
                </a:tc>
                <a:extLst>
                  <a:ext uri="{0D108BD9-81ED-4DB2-BD59-A6C34878D82A}">
                    <a16:rowId xmlns:a16="http://schemas.microsoft.com/office/drawing/2014/main" val="267008993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Social Worker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05740" marR="20574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3,004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3,004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3,004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345050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 Social Work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05740" marR="20574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4,533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5847262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Strengthen Social Work</a:t>
                      </a:r>
                    </a:p>
                  </a:txBody>
                  <a:tcPr marL="205740" marR="20574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10,000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6,930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397337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Responsive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05740" marR="20574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70,302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45,000</a:t>
                      </a:r>
                      <a:endParaRPr lang="en-IL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25,000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064803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en-I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205740" marR="20574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113,933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58,004</a:t>
                      </a:r>
                    </a:p>
                  </a:txBody>
                  <a:tcPr marL="205740" marR="20574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IL" sz="2000" b="1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34,934</a:t>
                      </a:r>
                      <a:endParaRPr lang="en-IL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05740" marR="205740" marT="0" marB="0" anchor="ctr"/>
                </a:tc>
                <a:extLst>
                  <a:ext uri="{0D108BD9-81ED-4DB2-BD59-A6C34878D82A}">
                    <a16:rowId xmlns:a16="http://schemas.microsoft.com/office/drawing/2014/main" val="807257833"/>
                  </a:ext>
                </a:extLst>
              </a:tr>
            </a:tbl>
          </a:graphicData>
        </a:graphic>
      </p:graphicFrame>
      <p:pic>
        <p:nvPicPr>
          <p:cNvPr id="3" name="image1.jpg">
            <a:extLst>
              <a:ext uri="{FF2B5EF4-FFF2-40B4-BE49-F238E27FC236}">
                <a16:creationId xmlns:a16="http://schemas.microsoft.com/office/drawing/2014/main" id="{8C40E1CB-90C3-9326-91CC-045EB4A3FA3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142483" y="161377"/>
            <a:ext cx="1951817" cy="131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383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9810</TotalTime>
  <Words>397</Words>
  <Application>Microsoft Macintosh PowerPoint</Application>
  <PresentationFormat>Widescreen</PresentationFormat>
  <Paragraphs>275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Avenir</vt:lpstr>
      <vt:lpstr>Calibri</vt:lpstr>
      <vt:lpstr>Calibri Light</vt:lpstr>
      <vt:lpstr>Times New Roman</vt:lpstr>
      <vt:lpstr>Office Theme</vt:lpstr>
      <vt:lpstr>Treasurer’s Report - 2024</vt:lpstr>
      <vt:lpstr>Bank Balance - 2024</vt:lpstr>
      <vt:lpstr>PowerPoint Presentation</vt:lpstr>
      <vt:lpstr>Total Expenditures-Operating expenses </vt:lpstr>
      <vt:lpstr>Total Expenditures-Projects</vt:lpstr>
      <vt:lpstr>PowerPoint Presentation</vt:lpstr>
      <vt:lpstr>Proposed Operating Budget 2026</vt:lpstr>
      <vt:lpstr>Proposed Projects Budget - 2026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Treasurer’s Report</dc:title>
  <dc:creator>Brian Auslander</dc:creator>
  <cp:lastModifiedBy>Brian Auslander</cp:lastModifiedBy>
  <cp:revision>18</cp:revision>
  <dcterms:created xsi:type="dcterms:W3CDTF">2023-05-19T12:35:33Z</dcterms:created>
  <dcterms:modified xsi:type="dcterms:W3CDTF">2025-10-03T11:32:09Z</dcterms:modified>
</cp:coreProperties>
</file>