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ITC Franklin Gothic LT Semi-Bold" charset="1" panose="020B0704030502020204"/>
      <p:regular r:id="rId28"/>
    </p:embeddedFont>
    <p:embeddedFont>
      <p:font typeface="Calibri (MS)" charset="1" panose="020F0502020204030204"/>
      <p:regular r:id="rId29"/>
    </p:embeddedFont>
    <p:embeddedFont>
      <p:font typeface="Aptos" charset="1" panose="020B0004020202020204"/>
      <p:regular r:id="rId31"/>
    </p:embeddedFont>
    <p:embeddedFont>
      <p:font typeface="Aptos Bold" charset="1" panose="020B0004020202020204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notesMasters/notesMaster1.xml" Type="http://schemas.openxmlformats.org/officeDocument/2006/relationships/notesMaster"/><Relationship Id="rId26" Target="theme/theme2.xml" Type="http://schemas.openxmlformats.org/officeDocument/2006/relationships/theme"/><Relationship Id="rId27" Target="notesSlides/notesSlide1.xml" Type="http://schemas.openxmlformats.org/officeDocument/2006/relationships/notes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notesSlides/notesSlide2.xml" Type="http://schemas.openxmlformats.org/officeDocument/2006/relationships/notesSlide"/><Relationship Id="rId31" Target="fonts/font31.fntdata" Type="http://schemas.openxmlformats.org/officeDocument/2006/relationships/font"/><Relationship Id="rId32" Target="notesSlides/notesSlide3.xml" Type="http://schemas.openxmlformats.org/officeDocument/2006/relationships/notesSlide"/><Relationship Id="rId33" Target="fonts/font33.fntdata" Type="http://schemas.openxmlformats.org/officeDocument/2006/relationships/font"/><Relationship Id="rId34" Target="notesSlides/notesSlide4.xml" Type="http://schemas.openxmlformats.org/officeDocument/2006/relationships/notesSlide"/><Relationship Id="rId35" Target="notesSlides/notesSlide5.xml" Type="http://schemas.openxmlformats.org/officeDocument/2006/relationships/notesSlide"/><Relationship Id="rId36" Target="notesSlides/notesSlide6.xml" Type="http://schemas.openxmlformats.org/officeDocument/2006/relationships/notesSlide"/><Relationship Id="rId37" Target="notesSlides/notesSlide7.xml" Type="http://schemas.openxmlformats.org/officeDocument/2006/relationships/notesSlide"/><Relationship Id="rId38" Target="notesSlides/notesSlide8.xml" Type="http://schemas.openxmlformats.org/officeDocument/2006/relationships/notesSlide"/><Relationship Id="rId39" Target="notesSlides/notesSlide9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0.xml" Type="http://schemas.openxmlformats.org/officeDocument/2006/relationships/notesSlide"/><Relationship Id="rId41" Target="notesSlides/notesSlide11.xml" Type="http://schemas.openxmlformats.org/officeDocument/2006/relationships/notesSlide"/><Relationship Id="rId42" Target="notesSlides/notesSlide12.xml" Type="http://schemas.openxmlformats.org/officeDocument/2006/relationships/notesSlide"/><Relationship Id="rId43" Target="notesSlides/notesSlide13.xml" Type="http://schemas.openxmlformats.org/officeDocument/2006/relationships/notesSlide"/><Relationship Id="rId44" Target="notesSlides/notesSlide14.xml" Type="http://schemas.openxmlformats.org/officeDocument/2006/relationships/notesSlide"/><Relationship Id="rId45" Target="notesSlides/notesSlide15.xml" Type="http://schemas.openxmlformats.org/officeDocument/2006/relationships/notesSlide"/><Relationship Id="rId46" Target="notesSlides/notesSlide16.xml" Type="http://schemas.openxmlformats.org/officeDocument/2006/relationships/notesSlide"/><Relationship Id="rId47" Target="notesSlides/notesSlide17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OM</a:t>
            </a:r>
          </a:p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NSWN Update for IFSW Europe DM 2026.docx; Policy Paper.docx</a:t>
            </a:r>
          </a:p>
          <a:p>
            <a:r>
              <a:rPr lang="en-US"/>
              <a:t>[/Sources]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NSWN Update for IFSW Europe DM 2026.docx</a:t>
            </a:r>
          </a:p>
          <a:p>
            <a:r>
              <a:rPr lang="en-US"/>
              <a:t>[/Sources]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NSWN Update for IFSW Europe DM 2026.docx; photo reused from NSWN_Delegates_Update_2025.pptx</a:t>
            </a:r>
          </a:p>
          <a:p>
            <a:r>
              <a:rPr lang="en-US"/>
              <a:t>[/Sources]</a:t>
            </a:r>
          </a:p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NSWN Update for IFSW Europe DM 2026.docx; photo reused from NSWN_Delegates_Update_2025.pptx</a:t>
            </a:r>
          </a:p>
          <a:p>
            <a:r>
              <a:rPr lang="en-US"/>
              <a:t>[/Sources]</a:t>
            </a:r>
          </a:p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NSWN Update for IFSW Europe DM 2026.docx; photo reused from NSWN_Delegates_Update_2025.pptx</a:t>
            </a:r>
          </a:p>
          <a:p>
            <a:r>
              <a:rPr lang="en-US"/>
              <a:t>[/Sources]</a:t>
            </a:r>
          </a:p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NSWN Update for IFSW Europe DM 2026.docx</a:t>
            </a:r>
          </a:p>
          <a:p>
            <a:r>
              <a:rPr lang="en-US"/>
              <a:t>[/Sources]</a:t>
            </a:r>
          </a:p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NSWN Update for IFSW Europe DM 2026.docx</a:t>
            </a:r>
          </a:p>
          <a:p>
            <a:r>
              <a:rPr lang="en-US"/>
              <a:t>[/Sources]</a:t>
            </a:r>
          </a:p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sections 1, 3 and 6</a:t>
            </a:r>
          </a:p>
          <a:p>
            <a:r>
              <a:rPr lang="en-US"/>
              <a:t>[/Sources]</a:t>
            </a:r>
          </a:p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 2</a:t>
            </a:r>
          </a:p>
          <a:p>
            <a:r>
              <a:rPr lang="en-US"/>
              <a:t>[/Sources]</a:t>
            </a:r>
          </a:p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sections 2 and 4</a:t>
            </a:r>
          </a:p>
          <a:p>
            <a:r>
              <a:rPr lang="en-US"/>
              <a:t>[/Sources]</a:t>
            </a:r>
          </a:p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sections 5, 7 and 8</a:t>
            </a:r>
          </a:p>
          <a:p>
            <a:r>
              <a:rPr lang="en-US"/>
              <a:t>[/Sources]</a:t>
            </a:r>
          </a:p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 9</a:t>
            </a:r>
          </a:p>
          <a:p>
            <a:r>
              <a:rPr lang="en-US"/>
              <a:t>[/Sources]</a:t>
            </a:r>
          </a:p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sections 5, 7 and 10</a:t>
            </a:r>
          </a:p>
          <a:p>
            <a:r>
              <a:rPr lang="en-US"/>
              <a:t>[/Sources]</a:t>
            </a:r>
          </a:p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sections 8 and 10; photo reused from NSWN_Delegates_Update_2025.pptx</a:t>
            </a:r>
          </a:p>
          <a:p>
            <a:r>
              <a:rPr lang="en-US"/>
              <a:t>[/Sources]</a:t>
            </a:r>
          </a:p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Paper.docx, sections 3, 7 and 11</a:t>
            </a:r>
          </a:p>
          <a:p>
            <a:r>
              <a:rPr lang="en-US"/>
              <a:t>[/Sources]</a:t>
            </a:r>
          </a:p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Policy Paper.docx; NSWN Update for IFSW Europe DM 2026.docx</a:t>
            </a:r>
          </a:p>
          <a:p>
            <a:r>
              <a:rPr lang="en-US"/>
              <a:t>[/Sources]</a:t>
            </a:r>
          </a:p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HXiCFZTDs.mp4" Type="http://schemas.openxmlformats.org/officeDocument/2006/relationships/video"/><Relationship Id="rId11" Target="../media/VAHXiCFZTDs.mp4" Type="http://schemas.microsoft.com/office/2007/relationships/media"/><Relationship Id="rId12" Target="../media/image5.jpe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mailto:newsocialworkers@ifsw.org" TargetMode="External" Type="http://schemas.openxmlformats.org/officeDocument/2006/relationships/hyperlink"/><Relationship Id="rId5" Target="../media/image2.jpeg" Type="http://schemas.openxmlformats.org/officeDocument/2006/relationships/image"/><Relationship Id="rId6" Target="../media/VAHXiH0vIgs.mp4" Type="http://schemas.openxmlformats.org/officeDocument/2006/relationships/video"/><Relationship Id="rId7" Target="../media/VAHXiH0vIgs.mp4" Type="http://schemas.microsoft.com/office/2007/relationships/media"/><Relationship Id="rId8" Target="../media/image3.jpeg" Type="http://schemas.openxmlformats.org/officeDocument/2006/relationships/image"/><Relationship Id="rId9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Relationship Id="rId6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Relationship Id="rId6" Target="../media/image8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10.jpeg" Type="http://schemas.openxmlformats.org/officeDocument/2006/relationships/image"/><Relationship Id="rId6" Target="../media/image5.jpeg" Type="http://schemas.openxmlformats.org/officeDocument/2006/relationships/image"/><Relationship Id="rId7" Target="../media/image11.jpeg" Type="http://schemas.openxmlformats.org/officeDocument/2006/relationships/image"/><Relationship Id="rId8" Target="../media/image1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15.jpe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.jpeg" Type="http://schemas.openxmlformats.org/officeDocument/2006/relationships/image"/><Relationship Id="rId4" Target="../media/image17.png" Type="http://schemas.openxmlformats.org/officeDocument/2006/relationships/image"/><Relationship Id="rId5" Target="../media/image18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../media/image5.jpeg" Type="http://schemas.openxmlformats.org/officeDocument/2006/relationships/image"/><Relationship Id="rId6" Target="../media/image19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jpeg" Type="http://schemas.openxmlformats.org/officeDocument/2006/relationships/image"/><Relationship Id="rId4" Target="../media/image6.png" Type="http://schemas.openxmlformats.org/officeDocument/2006/relationships/image"/><Relationship Id="rId5" Target="mailto:newsocialworkers@ifsw.org" TargetMode="External" Type="http://schemas.openxmlformats.org/officeDocument/2006/relationships/hyperlink"/><Relationship Id="rId6" Target="../media/image5.jpeg" Type="http://schemas.openxmlformats.org/officeDocument/2006/relationships/image"/><Relationship Id="rId7" Target="../media/image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"/>
            <a:ext cx="18288000" cy="3397482"/>
            <a:chOff x="0" y="0"/>
            <a:chExt cx="24384000" cy="45299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4529963"/>
            </a:xfrm>
            <a:custGeom>
              <a:avLst/>
              <a:gdLst/>
              <a:ahLst/>
              <a:cxnLst/>
              <a:rect r="r" b="b" t="t" l="l"/>
              <a:pathLst>
                <a:path h="4529963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4529963"/>
                  </a:lnTo>
                  <a:lnTo>
                    <a:pt x="0" y="4529963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6309360"/>
            <a:ext cx="18288000" cy="3977640"/>
            <a:chOff x="0" y="0"/>
            <a:chExt cx="24384000" cy="53035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5303520"/>
            </a:xfrm>
            <a:custGeom>
              <a:avLst/>
              <a:gdLst/>
              <a:ahLst/>
              <a:cxnLst/>
              <a:rect r="r" b="b" t="t" l="l"/>
              <a:pathLst>
                <a:path h="530352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5303520"/>
                  </a:lnTo>
                  <a:lnTo>
                    <a:pt x="0" y="530352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853428" y="2664123"/>
            <a:ext cx="9148572" cy="4262580"/>
            <a:chOff x="0" y="0"/>
            <a:chExt cx="12198096" cy="56834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8096" cy="5683377"/>
            </a:xfrm>
            <a:custGeom>
              <a:avLst/>
              <a:gdLst/>
              <a:ahLst/>
              <a:cxnLst/>
              <a:rect r="r" b="b" t="t" l="l"/>
              <a:pathLst>
                <a:path h="5683377" w="12198096">
                  <a:moveTo>
                    <a:pt x="0" y="0"/>
                  </a:moveTo>
                  <a:lnTo>
                    <a:pt x="12198096" y="0"/>
                  </a:lnTo>
                  <a:lnTo>
                    <a:pt x="12198096" y="5683377"/>
                  </a:lnTo>
                  <a:lnTo>
                    <a:pt x="0" y="5683377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170004" y="4502934"/>
            <a:ext cx="5674404" cy="2508123"/>
            <a:chOff x="0" y="0"/>
            <a:chExt cx="7565873" cy="33441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565870" cy="3344164"/>
            </a:xfrm>
            <a:custGeom>
              <a:avLst/>
              <a:gdLst/>
              <a:ahLst/>
              <a:cxnLst/>
              <a:rect r="r" b="b" t="t" l="l"/>
              <a:pathLst>
                <a:path h="3344164" w="7565870">
                  <a:moveTo>
                    <a:pt x="0" y="0"/>
                  </a:moveTo>
                  <a:lnTo>
                    <a:pt x="7565870" y="0"/>
                  </a:lnTo>
                  <a:lnTo>
                    <a:pt x="7565870" y="3344164"/>
                  </a:lnTo>
                  <a:lnTo>
                    <a:pt x="0" y="33441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711" t="0" r="-6711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7565873" cy="3372739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3888"/>
                </a:lnSpc>
              </a:pPr>
              <a:r>
                <a:rPr lang="en-US" b="true" sz="3600" spc="135">
                  <a:solidFill>
                    <a:srgbClr val="FFFFFF"/>
                  </a:solidFill>
                  <a:latin typeface="ITC Franklin Gothic LT Semi-Bold"/>
                  <a:ea typeface="ITC Franklin Gothic LT Semi-Bold"/>
                  <a:cs typeface="ITC Franklin Gothic LT Semi-Bold"/>
                  <a:sym typeface="ITC Franklin Gothic LT Semi-Bold"/>
                </a:rPr>
                <a:t>Update on the Work of the New Social Workers Network</a:t>
              </a:r>
            </a:p>
            <a:p>
              <a:pPr algn="l">
                <a:lnSpc>
                  <a:spcPts val="3888"/>
                </a:lnSpc>
              </a:pPr>
            </a:p>
            <a:p>
              <a:pPr algn="l">
                <a:lnSpc>
                  <a:spcPts val="3888"/>
                </a:lnSpc>
              </a:pPr>
              <a:r>
                <a:rPr lang="en-US" b="true" sz="3600" spc="135">
                  <a:solidFill>
                    <a:srgbClr val="FFFFFF"/>
                  </a:solidFill>
                  <a:latin typeface="ITC Franklin Gothic LT Semi-Bold"/>
                  <a:ea typeface="ITC Franklin Gothic LT Semi-Bold"/>
                  <a:cs typeface="ITC Franklin Gothic LT Semi-Bold"/>
                  <a:sym typeface="ITC Franklin Gothic LT Semi-Bold"/>
                </a:rPr>
                <a:t>Presented to IFSW Europe Delegates Meeting 2026</a:t>
              </a:r>
            </a:p>
            <a:p>
              <a:pPr algn="l">
                <a:lnSpc>
                  <a:spcPts val="3888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655665" y="7098782"/>
            <a:ext cx="12646323" cy="1425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6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New Social Workers Network</a:t>
            </a:r>
          </a:p>
          <a:p>
            <a:pPr algn="l">
              <a:lnSpc>
                <a:spcPts val="3466"/>
              </a:lnSpc>
            </a:pPr>
          </a:p>
          <a:p>
            <a:pPr algn="l">
              <a:lnSpc>
                <a:spcPts val="3466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Email address: </a:t>
            </a:r>
            <a:r>
              <a:rPr lang="en-US" sz="2700" u="sng">
                <a:solidFill>
                  <a:srgbClr val="519130"/>
                </a:solidFill>
                <a:latin typeface="Calibri (MS)"/>
                <a:ea typeface="Calibri (MS)"/>
                <a:cs typeface="Calibri (MS)"/>
                <a:sym typeface="Calibri (MS)"/>
                <a:hlinkClick r:id="rId4" tooltip="mailto:newsocialworkers@ifsw.org"/>
              </a:rPr>
              <a:t>newsocialworkers@ifsw.org</a:t>
            </a:r>
            <a:r>
              <a:rPr lang="en-US" sz="270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pic>
        <p:nvPicPr>
          <p:cNvPr name="Picture 12" id="12" descr="Shape  Description automatically generated with medium confidence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2276018" y="2662095"/>
            <a:ext cx="7581519" cy="4264600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0" y="-3534"/>
            <a:ext cx="3509210" cy="2095948"/>
            <a:chOff x="0" y="0"/>
            <a:chExt cx="4678947" cy="2794597"/>
          </a:xfrm>
        </p:grpSpPr>
        <p:sp>
          <p:nvSpPr>
            <p:cNvPr name="Freeform 14" id="14" descr="IFSW Europe Survey – What are the challenges and opportunities for social  workers in applying ethical principles to practice? – International  Federation of Social Workers"/>
            <p:cNvSpPr/>
            <p:nvPr/>
          </p:nvSpPr>
          <p:spPr>
            <a:xfrm flipH="false" flipV="false" rot="0">
              <a:off x="0" y="0"/>
              <a:ext cx="4678934" cy="2794635"/>
            </a:xfrm>
            <a:custGeom>
              <a:avLst/>
              <a:gdLst/>
              <a:ahLst/>
              <a:cxnLst/>
              <a:rect r="r" b="b" t="t" l="l"/>
              <a:pathLst>
                <a:path h="2794635" w="4678934">
                  <a:moveTo>
                    <a:pt x="0" y="0"/>
                  </a:moveTo>
                  <a:lnTo>
                    <a:pt x="4678934" y="0"/>
                  </a:lnTo>
                  <a:lnTo>
                    <a:pt x="4678934" y="2794635"/>
                  </a:lnTo>
                  <a:lnTo>
                    <a:pt x="0" y="2794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1"/>
              </a:stretch>
            </a:blipFill>
          </p:spPr>
        </p:sp>
      </p:grpSp>
      <p:pic>
        <p:nvPicPr>
          <p:cNvPr name="Picture 15" id="15" descr="A screenshot of a video game  Description automatically generated with medium confidence">
            <a:hlinkClick action="ppaction://media"/>
          </p:cNvPr>
          <p:cNvPicPr>
            <a:picLocks noChangeAspect="true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14620408" y="32928"/>
            <a:ext cx="3667592" cy="2063020"/>
          </a:xfrm>
          <a:prstGeom prst="rect">
            <a:avLst/>
          </a:prstGeom>
        </p:spPr>
      </p:pic>
      <p:grpSp>
        <p:nvGrpSpPr>
          <p:cNvPr name="Group 16" id="16"/>
          <p:cNvGrpSpPr/>
          <p:nvPr/>
        </p:nvGrpSpPr>
        <p:grpSpPr>
          <a:xfrm rot="0">
            <a:off x="7681589" y="0"/>
            <a:ext cx="2654398" cy="2579751"/>
            <a:chOff x="0" y="0"/>
            <a:chExt cx="3539198" cy="3439668"/>
          </a:xfrm>
        </p:grpSpPr>
        <p:sp>
          <p:nvSpPr>
            <p:cNvPr name="Freeform 17" id="17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3539236" cy="3439668"/>
            </a:xfrm>
            <a:custGeom>
              <a:avLst/>
              <a:gdLst/>
              <a:ahLst/>
              <a:cxnLst/>
              <a:rect r="r" b="b" t="t" l="l"/>
              <a:pathLst>
                <a:path h="3439668" w="3539236">
                  <a:moveTo>
                    <a:pt x="0" y="0"/>
                  </a:moveTo>
                  <a:lnTo>
                    <a:pt x="3539236" y="0"/>
                  </a:lnTo>
                  <a:lnTo>
                    <a:pt x="3539236" y="3439668"/>
                  </a:lnTo>
                  <a:lnTo>
                    <a:pt x="0" y="3439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1" b="0"/>
              </a:stretch>
            </a:blipFill>
          </p:spPr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TODAY: PROGRESS, POLICY, DECISION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892559" y="3087119"/>
            <a:ext cx="9599171" cy="5072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7218" indent="-298609" lvl="1">
              <a:lnSpc>
                <a:spcPts val="396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01  Progression in 2025–2026</a:t>
            </a:r>
          </a:p>
          <a:p>
            <a:pPr algn="l" marL="597218" indent="-298609" lvl="1">
              <a:lnSpc>
                <a:spcPts val="3960"/>
              </a:lnSpc>
            </a:pPr>
          </a:p>
          <a:p>
            <a:pPr algn="l" marL="597218" indent="-298609" lvl="1">
              <a:lnSpc>
                <a:spcPts val="396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02  Why intergenerational working matters</a:t>
            </a:r>
          </a:p>
          <a:p>
            <a:pPr algn="l" marL="597218" indent="-298609" lvl="1">
              <a:lnSpc>
                <a:spcPts val="3960"/>
              </a:lnSpc>
            </a:pPr>
          </a:p>
          <a:p>
            <a:pPr algn="l" marL="597218" indent="-298609" lvl="1">
              <a:lnSpc>
                <a:spcPts val="396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03  What the policy commits IFSW Europe to</a:t>
            </a:r>
          </a:p>
          <a:p>
            <a:pPr algn="l" marL="597218" indent="-298609" lvl="1">
              <a:lnSpc>
                <a:spcPts val="3960"/>
              </a:lnSpc>
            </a:pPr>
          </a:p>
          <a:p>
            <a:pPr algn="l" marL="597218" indent="-298609" lvl="1">
              <a:lnSpc>
                <a:spcPts val="396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04  What adoption means in practice</a:t>
            </a:r>
          </a:p>
          <a:p>
            <a:pPr algn="l" marL="597218" indent="-298609" lvl="1">
              <a:lnSpc>
                <a:spcPts val="3960"/>
              </a:lnSpc>
            </a:pPr>
          </a:p>
          <a:p>
            <a:pPr algn="l" marL="597218" indent="-298609" lvl="1">
              <a:lnSpc>
                <a:spcPts val="396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05  Decision requested from Delegates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107913" y="3481588"/>
            <a:ext cx="3840480" cy="3737677"/>
            <a:chOff x="0" y="0"/>
            <a:chExt cx="5120640" cy="4983569"/>
          </a:xfrm>
        </p:grpSpPr>
        <p:sp>
          <p:nvSpPr>
            <p:cNvPr name="Freeform 8" id="8" descr="/mnt/data/image6.png"/>
            <p:cNvSpPr/>
            <p:nvPr/>
          </p:nvSpPr>
          <p:spPr>
            <a:xfrm flipH="false" flipV="false" rot="0">
              <a:off x="0" y="0"/>
              <a:ext cx="5120640" cy="4983607"/>
            </a:xfrm>
            <a:custGeom>
              <a:avLst/>
              <a:gdLst/>
              <a:ahLst/>
              <a:cxnLst/>
              <a:rect r="r" b="b" t="t" l="l"/>
              <a:pathLst>
                <a:path h="4983607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4983607"/>
                  </a:lnTo>
                  <a:lnTo>
                    <a:pt x="0" y="498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13" id="13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ONE YEAR LATER: A NETWORK SCALING UP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612520" y="2400300"/>
            <a:ext cx="4455855" cy="1812727"/>
            <a:chOff x="0" y="0"/>
            <a:chExt cx="5941140" cy="24169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941140" cy="2416969"/>
            </a:xfrm>
            <a:custGeom>
              <a:avLst/>
              <a:gdLst/>
              <a:ahLst/>
              <a:cxnLst/>
              <a:rect r="r" b="b" t="t" l="l"/>
              <a:pathLst>
                <a:path h="2416969" w="5941140">
                  <a:moveTo>
                    <a:pt x="0" y="0"/>
                  </a:moveTo>
                  <a:lnTo>
                    <a:pt x="5941140" y="0"/>
                  </a:lnTo>
                  <a:lnTo>
                    <a:pt x="5941140" y="2416969"/>
                  </a:lnTo>
                  <a:lnTo>
                    <a:pt x="0" y="24169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302" t="0" r="19516" b="9201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5941140" cy="240744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519"/>
                </a:lnSpc>
              </a:pPr>
              <a:r>
                <a:rPr lang="en-US" sz="96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20 → </a:t>
              </a:r>
              <a:r>
                <a:rPr lang="en-US" sz="96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68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920388" y="4068883"/>
            <a:ext cx="1840119" cy="745461"/>
            <a:chOff x="0" y="0"/>
            <a:chExt cx="2453492" cy="99394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53492" cy="993948"/>
            </a:xfrm>
            <a:custGeom>
              <a:avLst/>
              <a:gdLst/>
              <a:ahLst/>
              <a:cxnLst/>
              <a:rect r="r" b="b" t="t" l="l"/>
              <a:pathLst>
                <a:path h="993948" w="2453492">
                  <a:moveTo>
                    <a:pt x="0" y="0"/>
                  </a:moveTo>
                  <a:lnTo>
                    <a:pt x="2453492" y="0"/>
                  </a:lnTo>
                  <a:lnTo>
                    <a:pt x="2453492" y="993948"/>
                  </a:lnTo>
                  <a:lnTo>
                    <a:pt x="0" y="9939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2073" r="-63985" b="-15671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2453492" cy="99394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members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91540" y="6103620"/>
            <a:ext cx="15636240" cy="891540"/>
            <a:chOff x="0" y="0"/>
            <a:chExt cx="20848320" cy="11887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848320" cy="1188720"/>
            </a:xfrm>
            <a:custGeom>
              <a:avLst/>
              <a:gdLst/>
              <a:ahLst/>
              <a:cxnLst/>
              <a:rect r="r" b="b" t="t" l="l"/>
              <a:pathLst>
                <a:path h="1188720" w="20848320">
                  <a:moveTo>
                    <a:pt x="0" y="0"/>
                  </a:moveTo>
                  <a:lnTo>
                    <a:pt x="20848320" y="0"/>
                  </a:lnTo>
                  <a:lnTo>
                    <a:pt x="20848320" y="1188720"/>
                  </a:lnTo>
                  <a:lnTo>
                    <a:pt x="0" y="11887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0848320" cy="11887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year of growth, stronger governance and increased representation.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892559" y="7339079"/>
            <a:ext cx="15908531" cy="217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1510" indent="-325755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Privacy notice established as the foundation for a managed membership database</a:t>
            </a:r>
          </a:p>
          <a:p>
            <a:pPr algn="l" marL="651510" indent="-325755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New-member induction supports participation across IFSW Europe, its networks and projects 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22" id="22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0360090" y="2400300"/>
            <a:ext cx="1328434" cy="1812727"/>
            <a:chOff x="0" y="0"/>
            <a:chExt cx="1771246" cy="241696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771246" cy="2416969"/>
            </a:xfrm>
            <a:custGeom>
              <a:avLst/>
              <a:gdLst/>
              <a:ahLst/>
              <a:cxnLst/>
              <a:rect r="r" b="b" t="t" l="l"/>
              <a:pathLst>
                <a:path h="2416969" w="1771246">
                  <a:moveTo>
                    <a:pt x="0" y="0"/>
                  </a:moveTo>
                  <a:lnTo>
                    <a:pt x="1771246" y="0"/>
                  </a:lnTo>
                  <a:lnTo>
                    <a:pt x="1771246" y="2416969"/>
                  </a:lnTo>
                  <a:lnTo>
                    <a:pt x="0" y="24169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7974" t="0" r="-169960" b="9201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9525"/>
              <a:ext cx="1771246" cy="240744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519"/>
                </a:lnSpc>
              </a:pPr>
              <a:r>
                <a:rPr lang="en-US" sz="96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15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716683" y="3892974"/>
            <a:ext cx="2875029" cy="1097280"/>
            <a:chOff x="0" y="0"/>
            <a:chExt cx="3833373" cy="146304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833373" cy="1463040"/>
            </a:xfrm>
            <a:custGeom>
              <a:avLst/>
              <a:gdLst/>
              <a:ahLst/>
              <a:cxnLst/>
              <a:rect r="r" b="b" t="t" l="l"/>
              <a:pathLst>
                <a:path h="1463040" w="3833373">
                  <a:moveTo>
                    <a:pt x="0" y="0"/>
                  </a:moveTo>
                  <a:lnTo>
                    <a:pt x="3833373" y="0"/>
                  </a:lnTo>
                  <a:lnTo>
                    <a:pt x="3833373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2811" r="-62204" b="-32811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3833373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79"/>
                </a:lnSpc>
              </a:pPr>
              <a:r>
                <a:rPr lang="en-US" sz="264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</a:t>
              </a:r>
              <a:r>
                <a:rPr lang="en-US" sz="264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untries now represented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GOVERNANCE BUILT FOR PARTICIPATION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892559" y="2126999"/>
            <a:ext cx="8227571" cy="6375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Elections completed: two Co-Chairs</a:t>
            </a:r>
          </a:p>
          <a:p>
            <a:pPr algn="l" marL="515779" indent="-257889" lvl="1">
              <a:lnSpc>
                <a:spcPts val="3419"/>
              </a:lnSpc>
            </a:pPr>
          </a:p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Named leads for Funding, Social Media, Membership, Events and Federation Link</a:t>
            </a:r>
          </a:p>
          <a:p>
            <a:pPr algn="l" marL="515779" indent="-257889" lvl="1">
              <a:lnSpc>
                <a:spcPts val="3419"/>
              </a:lnSpc>
            </a:pPr>
          </a:p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Federation Lead shares opportunities and attends regular representatives’ meetings</a:t>
            </a:r>
          </a:p>
          <a:p>
            <a:pPr algn="l" marL="515779" indent="-257889" lvl="1">
              <a:lnSpc>
                <a:spcPts val="3419"/>
              </a:lnSpc>
            </a:pPr>
          </a:p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New social workers are moving from network membership into Federation participation, e.g. involvement in CINGO, ESN, EAPN, and more!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91540" y="8572500"/>
            <a:ext cx="8229600" cy="617220"/>
            <a:chOff x="0" y="0"/>
            <a:chExt cx="10972800" cy="8229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0" cy="822960"/>
            </a:xfrm>
            <a:custGeom>
              <a:avLst/>
              <a:gdLst/>
              <a:ahLst/>
              <a:cxnLst/>
              <a:rect r="r" b="b" t="t" l="l"/>
              <a:pathLst>
                <a:path h="82296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9800" r="0" b="-20980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097280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FROM NETWORK → PARTICIPATION → LEADERSHIP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16" id="16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824857" y="2167490"/>
            <a:ext cx="7475220" cy="6789420"/>
            <a:chOff x="0" y="0"/>
            <a:chExt cx="9966960" cy="9052560"/>
          </a:xfrm>
        </p:grpSpPr>
        <p:sp>
          <p:nvSpPr>
            <p:cNvPr name="Freeform 18" id="18" descr="/mnt/data/image13.jpg"/>
            <p:cNvSpPr/>
            <p:nvPr/>
          </p:nvSpPr>
          <p:spPr>
            <a:xfrm flipH="false" flipV="false" rot="0">
              <a:off x="0" y="0"/>
              <a:ext cx="9966960" cy="9052560"/>
            </a:xfrm>
            <a:custGeom>
              <a:avLst/>
              <a:gdLst/>
              <a:ahLst/>
              <a:cxnLst/>
              <a:rect r="r" b="b" t="t" l="l"/>
              <a:pathLst>
                <a:path h="9052560" w="9966960">
                  <a:moveTo>
                    <a:pt x="0" y="0"/>
                  </a:moveTo>
                  <a:lnTo>
                    <a:pt x="9966960" y="0"/>
                  </a:lnTo>
                  <a:lnTo>
                    <a:pt x="9966960" y="9052560"/>
                  </a:lnTo>
                  <a:lnTo>
                    <a:pt x="0" y="9052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550" t="0" r="-1055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VISIBILITY, LEARNING AND CONNECTION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892559" y="2126999"/>
            <a:ext cx="8227571" cy="6787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Webinars, events and a blog have amplified new social worker perspectives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Recruitment poster remains a practical route into the Network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NSWN will contribute through existing IFSW Europe social media channels, strengthening integration rather than creating separate accounts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Induction and event activity create pathways into wider Federation work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13" id="13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921240" y="2167490"/>
            <a:ext cx="7475220" cy="6789420"/>
            <a:chOff x="0" y="0"/>
            <a:chExt cx="9966960" cy="9052560"/>
          </a:xfrm>
        </p:grpSpPr>
        <p:sp>
          <p:nvSpPr>
            <p:cNvPr name="Freeform 15" id="15" descr="/mnt/data/image10.jpg"/>
            <p:cNvSpPr/>
            <p:nvPr/>
          </p:nvSpPr>
          <p:spPr>
            <a:xfrm flipH="false" flipV="false" rot="0">
              <a:off x="0" y="0"/>
              <a:ext cx="9966960" cy="9052560"/>
            </a:xfrm>
            <a:custGeom>
              <a:avLst/>
              <a:gdLst/>
              <a:ahLst/>
              <a:cxnLst/>
              <a:rect r="r" b="b" t="t" l="l"/>
              <a:pathLst>
                <a:path h="9052560" w="9966960">
                  <a:moveTo>
                    <a:pt x="0" y="0"/>
                  </a:moveTo>
                  <a:lnTo>
                    <a:pt x="9966960" y="0"/>
                  </a:lnTo>
                  <a:lnTo>
                    <a:pt x="9966960" y="9052560"/>
                  </a:lnTo>
                  <a:lnTo>
                    <a:pt x="0" y="9052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550" t="0" r="-1055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072312" y="-35719"/>
            <a:ext cx="4129088" cy="10322719"/>
            <a:chOff x="0" y="0"/>
            <a:chExt cx="5505450" cy="13763625"/>
          </a:xfrm>
        </p:grpSpPr>
        <p:sp>
          <p:nvSpPr>
            <p:cNvPr name="Freeform 3" id="3" descr="A poster with images of people  AI-generated content may be incorrect."/>
            <p:cNvSpPr/>
            <p:nvPr/>
          </p:nvSpPr>
          <p:spPr>
            <a:xfrm flipH="false" flipV="false" rot="0">
              <a:off x="0" y="0"/>
              <a:ext cx="5505450" cy="13763625"/>
            </a:xfrm>
            <a:custGeom>
              <a:avLst/>
              <a:gdLst/>
              <a:ahLst/>
              <a:cxnLst/>
              <a:rect r="r" b="b" t="t" l="l"/>
              <a:pathLst>
                <a:path h="13763625" w="5505450">
                  <a:moveTo>
                    <a:pt x="0" y="0"/>
                  </a:moveTo>
                  <a:lnTo>
                    <a:pt x="5505450" y="0"/>
                  </a:lnTo>
                  <a:lnTo>
                    <a:pt x="5505450" y="13763625"/>
                  </a:lnTo>
                  <a:lnTo>
                    <a:pt x="0" y="13763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GROWING OUR EUROPEAN AND INTERNATIONAL REACH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11957" y="1846926"/>
            <a:ext cx="5360279" cy="4868504"/>
            <a:chOff x="0" y="0"/>
            <a:chExt cx="7147039" cy="6491338"/>
          </a:xfrm>
        </p:grpSpPr>
        <p:sp>
          <p:nvSpPr>
            <p:cNvPr name="Freeform 9" id="9" descr="/mnt/data/image12.jpg"/>
            <p:cNvSpPr/>
            <p:nvPr/>
          </p:nvSpPr>
          <p:spPr>
            <a:xfrm flipH="false" flipV="false" rot="0">
              <a:off x="0" y="0"/>
              <a:ext cx="7147052" cy="6491351"/>
            </a:xfrm>
            <a:custGeom>
              <a:avLst/>
              <a:gdLst/>
              <a:ahLst/>
              <a:cxnLst/>
              <a:rect r="r" b="b" t="t" l="l"/>
              <a:pathLst>
                <a:path h="6491351" w="7147052">
                  <a:moveTo>
                    <a:pt x="0" y="0"/>
                  </a:moveTo>
                  <a:lnTo>
                    <a:pt x="7147052" y="0"/>
                  </a:lnTo>
                  <a:lnTo>
                    <a:pt x="7147052" y="6491351"/>
                  </a:lnTo>
                  <a:lnTo>
                    <a:pt x="0" y="6491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550" t="0" r="-1055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96345" y="2565911"/>
            <a:ext cx="8296151" cy="7130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1486" indent="-230743" lvl="1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Helsinki: funded to present on preparing new social workers for disasters, 23–26 September 2026</a:t>
            </a:r>
          </a:p>
          <a:p>
            <a:pPr algn="l" marL="461486" indent="-230743" lvl="1">
              <a:lnSpc>
                <a:spcPts val="3060"/>
              </a:lnSpc>
            </a:pPr>
          </a:p>
          <a:p>
            <a:pPr algn="l" marL="461486" indent="-230743" lvl="1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Bucharest: abstract accepted for an international social work conference, 3–6 November 2026</a:t>
            </a:r>
          </a:p>
          <a:p>
            <a:pPr algn="l" marL="461486" indent="-230743" lvl="1">
              <a:lnSpc>
                <a:spcPts val="3060"/>
              </a:lnSpc>
            </a:pPr>
          </a:p>
          <a:p>
            <a:pPr algn="l" marL="461486" indent="-230743" lvl="1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Brussels: two NSWN members joined a RESPONSIVE project event</a:t>
            </a:r>
          </a:p>
          <a:p>
            <a:pPr algn="l" marL="461486" indent="-230743" lvl="1">
              <a:lnSpc>
                <a:spcPts val="3060"/>
              </a:lnSpc>
            </a:pPr>
          </a:p>
          <a:p>
            <a:pPr algn="l" marL="461486" indent="-230743" lvl="1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Strasbourg: NSWN representation at CINGO</a:t>
            </a:r>
          </a:p>
          <a:p>
            <a:pPr algn="l" marL="461486" indent="-230743" lvl="1">
              <a:lnSpc>
                <a:spcPts val="3060"/>
              </a:lnSpc>
            </a:pPr>
          </a:p>
          <a:p>
            <a:pPr algn="l" marL="461486" indent="-230743" lvl="1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Utrecht: approximately six NSWN members funded to attend this Delegates Meeting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15" id="15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008421" y="1752333"/>
            <a:ext cx="3632378" cy="6146168"/>
            <a:chOff x="0" y="0"/>
            <a:chExt cx="4843170" cy="819489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843145" cy="8194929"/>
            </a:xfrm>
            <a:custGeom>
              <a:avLst/>
              <a:gdLst/>
              <a:ahLst/>
              <a:cxnLst/>
              <a:rect r="r" b="b" t="t" l="l"/>
              <a:pathLst>
                <a:path h="8194929" w="4843145">
                  <a:moveTo>
                    <a:pt x="0" y="0"/>
                  </a:moveTo>
                  <a:lnTo>
                    <a:pt x="4843145" y="0"/>
                  </a:lnTo>
                  <a:lnTo>
                    <a:pt x="4843145" y="8194929"/>
                  </a:lnTo>
                  <a:lnTo>
                    <a:pt x="0" y="8194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5233" t="-32357" r="-15582" b="-35013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448136" y="5922693"/>
            <a:ext cx="5521081" cy="4140813"/>
            <a:chOff x="0" y="0"/>
            <a:chExt cx="7361441" cy="55210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361428" cy="5521071"/>
            </a:xfrm>
            <a:custGeom>
              <a:avLst/>
              <a:gdLst/>
              <a:ahLst/>
              <a:cxnLst/>
              <a:rect r="r" b="b" t="t" l="l"/>
              <a:pathLst>
                <a:path h="5521071" w="7361428">
                  <a:moveTo>
                    <a:pt x="0" y="0"/>
                  </a:moveTo>
                  <a:lnTo>
                    <a:pt x="7361428" y="0"/>
                  </a:lnTo>
                  <a:lnTo>
                    <a:pt x="7361428" y="5521071"/>
                  </a:lnTo>
                  <a:lnTo>
                    <a:pt x="0" y="5521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SUSTAINABILITY: BUILD CAPACITY, THEN SCALE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91540" y="2125980"/>
            <a:ext cx="3017520" cy="685800"/>
            <a:chOff x="0" y="0"/>
            <a:chExt cx="4023360" cy="914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23360" cy="914400"/>
            </a:xfrm>
            <a:custGeom>
              <a:avLst/>
              <a:gdLst/>
              <a:ahLst/>
              <a:cxnLst/>
              <a:rect r="r" b="b" t="t" l="l"/>
              <a:pathLst>
                <a:path h="914400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4023360" cy="91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FUNDING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892559" y="3155699"/>
            <a:ext cx="7953251" cy="3564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Funding opportunities identified</a:t>
            </a:r>
          </a:p>
          <a:p>
            <a:pPr algn="l" marL="542925" indent="-271462" lvl="1">
              <a:lnSpc>
                <a:spcPts val="3600"/>
              </a:lnSpc>
            </a:pPr>
          </a:p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Meetings held with grant-funding and bid-writing experts</a:t>
            </a:r>
          </a:p>
          <a:p>
            <a:pPr algn="l" marL="542925" indent="-271462" lvl="1">
              <a:lnSpc>
                <a:spcPts val="3600"/>
              </a:lnSpc>
            </a:pPr>
          </a:p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Substantial Erasmus funding bid planned for 2026–2027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601200" y="2125980"/>
            <a:ext cx="3017520" cy="685800"/>
            <a:chOff x="0" y="0"/>
            <a:chExt cx="4023360" cy="914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023360" cy="914400"/>
            </a:xfrm>
            <a:custGeom>
              <a:avLst/>
              <a:gdLst/>
              <a:ahLst/>
              <a:cxnLst/>
              <a:rect r="r" b="b" t="t" l="l"/>
              <a:pathLst>
                <a:path h="914400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164477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4023360" cy="91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NEXT STEP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602219" y="3155699"/>
            <a:ext cx="7267451" cy="3838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Convert participation into sustainable Federation collaboration</a:t>
            </a:r>
          </a:p>
          <a:p>
            <a:pPr algn="l" marL="542925" indent="-271462" lvl="1">
              <a:lnSpc>
                <a:spcPts val="3600"/>
              </a:lnSpc>
            </a:pPr>
          </a:p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Strengthen grant-writing capacity and external funding pipeline</a:t>
            </a:r>
          </a:p>
          <a:p>
            <a:pPr algn="l" marL="542925" indent="-271462" lvl="1">
              <a:lnSpc>
                <a:spcPts val="3600"/>
              </a:lnSpc>
            </a:pPr>
          </a:p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Support representation without relying only on individual resources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20" id="20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FROM LAST YEAR’S ACTION PLAN TO DELIVERY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44855" y="2116455"/>
            <a:ext cx="5162550" cy="2419350"/>
            <a:chOff x="0" y="0"/>
            <a:chExt cx="6883400" cy="3225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883400" cy="3225800"/>
            </a:xfrm>
            <a:custGeom>
              <a:avLst/>
              <a:gdLst/>
              <a:ahLst/>
              <a:cxnLst/>
              <a:rect r="r" b="b" t="t" l="l"/>
              <a:pathLst>
                <a:path h="3225800" w="6883400">
                  <a:moveTo>
                    <a:pt x="0" y="0"/>
                  </a:moveTo>
                  <a:lnTo>
                    <a:pt x="6883400" y="0"/>
                  </a:lnTo>
                  <a:lnTo>
                    <a:pt x="6883400" y="3225800"/>
                  </a:lnTo>
                  <a:lnTo>
                    <a:pt x="0" y="322580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001268" y="2372868"/>
            <a:ext cx="4526280" cy="480060"/>
            <a:chOff x="0" y="0"/>
            <a:chExt cx="6035040" cy="6400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035040" cy="640080"/>
            </a:xfrm>
            <a:custGeom>
              <a:avLst/>
              <a:gdLst/>
              <a:ahLst/>
              <a:cxnLst/>
              <a:rect r="r" b="b" t="t" l="l"/>
              <a:pathLst>
                <a:path h="64008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716" r="0" b="-13371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6035040" cy="649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MEMBERSHIP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01268" y="3086100"/>
            <a:ext cx="4526280" cy="1028700"/>
            <a:chOff x="0" y="0"/>
            <a:chExt cx="6035040" cy="1371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035040" cy="1371600"/>
            </a:xfrm>
            <a:custGeom>
              <a:avLst/>
              <a:gdLst/>
              <a:ahLst/>
              <a:cxnLst/>
              <a:rect r="r" b="b" t="t" l="l"/>
              <a:pathLst>
                <a:path h="137160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734" r="0" b="-35734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6035040" cy="1371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68 members +</a:t>
              </a:r>
            </a:p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new nominations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505575" y="2116455"/>
            <a:ext cx="5162550" cy="2419350"/>
            <a:chOff x="0" y="0"/>
            <a:chExt cx="6883400" cy="3225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83400" cy="3225800"/>
            </a:xfrm>
            <a:custGeom>
              <a:avLst/>
              <a:gdLst/>
              <a:ahLst/>
              <a:cxnLst/>
              <a:rect r="r" b="b" t="t" l="l"/>
              <a:pathLst>
                <a:path h="3225800" w="6883400">
                  <a:moveTo>
                    <a:pt x="0" y="0"/>
                  </a:moveTo>
                  <a:lnTo>
                    <a:pt x="6883400" y="0"/>
                  </a:lnTo>
                  <a:lnTo>
                    <a:pt x="6883400" y="3225800"/>
                  </a:lnTo>
                  <a:lnTo>
                    <a:pt x="0" y="322580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6761988" y="2372868"/>
            <a:ext cx="4526280" cy="480060"/>
            <a:chOff x="0" y="0"/>
            <a:chExt cx="6035040" cy="6400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035040" cy="640080"/>
            </a:xfrm>
            <a:custGeom>
              <a:avLst/>
              <a:gdLst/>
              <a:ahLst/>
              <a:cxnLst/>
              <a:rect r="r" b="b" t="t" l="l"/>
              <a:pathLst>
                <a:path h="64008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716" r="0" b="-133716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6035040" cy="649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GOVERNANCE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761988" y="3086100"/>
            <a:ext cx="4526280" cy="1028700"/>
            <a:chOff x="0" y="0"/>
            <a:chExt cx="6035040" cy="13716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035040" cy="1371600"/>
            </a:xfrm>
            <a:custGeom>
              <a:avLst/>
              <a:gdLst/>
              <a:ahLst/>
              <a:cxnLst/>
              <a:rect r="r" b="b" t="t" l="l"/>
              <a:pathLst>
                <a:path h="137160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734" r="0" b="-35734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6035040" cy="1371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Elections +</a:t>
              </a:r>
            </a:p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designated leads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266295" y="2116455"/>
            <a:ext cx="5162550" cy="2419350"/>
            <a:chOff x="0" y="0"/>
            <a:chExt cx="6883400" cy="3225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883400" cy="3225800"/>
            </a:xfrm>
            <a:custGeom>
              <a:avLst/>
              <a:gdLst/>
              <a:ahLst/>
              <a:cxnLst/>
              <a:rect r="r" b="b" t="t" l="l"/>
              <a:pathLst>
                <a:path h="3225800" w="6883400">
                  <a:moveTo>
                    <a:pt x="0" y="0"/>
                  </a:moveTo>
                  <a:lnTo>
                    <a:pt x="6883400" y="0"/>
                  </a:lnTo>
                  <a:lnTo>
                    <a:pt x="6883400" y="3225800"/>
                  </a:lnTo>
                  <a:lnTo>
                    <a:pt x="0" y="322580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2522708" y="2372868"/>
            <a:ext cx="4526280" cy="480060"/>
            <a:chOff x="0" y="0"/>
            <a:chExt cx="6035040" cy="6400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035040" cy="640080"/>
            </a:xfrm>
            <a:custGeom>
              <a:avLst/>
              <a:gdLst/>
              <a:ahLst/>
              <a:cxnLst/>
              <a:rect r="r" b="b" t="t" l="l"/>
              <a:pathLst>
                <a:path h="64008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716" r="0" b="-133716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6035040" cy="649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VISIBILITY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2522708" y="3086100"/>
            <a:ext cx="4526280" cy="1028700"/>
            <a:chOff x="0" y="0"/>
            <a:chExt cx="6035040" cy="13716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035040" cy="1371600"/>
            </a:xfrm>
            <a:custGeom>
              <a:avLst/>
              <a:gdLst/>
              <a:ahLst/>
              <a:cxnLst/>
              <a:rect r="r" b="b" t="t" l="l"/>
              <a:pathLst>
                <a:path h="137160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734" r="0" b="-35734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6035040" cy="1371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Webinars, blog,</a:t>
              </a:r>
            </a:p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events, poster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744855" y="5339715"/>
            <a:ext cx="5162550" cy="2419350"/>
            <a:chOff x="0" y="0"/>
            <a:chExt cx="6883400" cy="3225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883400" cy="3225800"/>
            </a:xfrm>
            <a:custGeom>
              <a:avLst/>
              <a:gdLst/>
              <a:ahLst/>
              <a:cxnLst/>
              <a:rect r="r" b="b" t="t" l="l"/>
              <a:pathLst>
                <a:path h="3225800" w="6883400">
                  <a:moveTo>
                    <a:pt x="0" y="0"/>
                  </a:moveTo>
                  <a:lnTo>
                    <a:pt x="6883400" y="0"/>
                  </a:lnTo>
                  <a:lnTo>
                    <a:pt x="6883400" y="3225800"/>
                  </a:lnTo>
                  <a:lnTo>
                    <a:pt x="0" y="322580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001268" y="5596128"/>
            <a:ext cx="4526280" cy="480060"/>
            <a:chOff x="0" y="0"/>
            <a:chExt cx="6035040" cy="6400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035040" cy="640080"/>
            </a:xfrm>
            <a:custGeom>
              <a:avLst/>
              <a:gdLst/>
              <a:ahLst/>
              <a:cxnLst/>
              <a:rect r="r" b="b" t="t" l="l"/>
              <a:pathLst>
                <a:path h="64008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716" r="0" b="-133716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"/>
              <a:ext cx="6035040" cy="649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FEDERATION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001268" y="6309360"/>
            <a:ext cx="4526280" cy="1028700"/>
            <a:chOff x="0" y="0"/>
            <a:chExt cx="6035040" cy="13716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035040" cy="1371600"/>
            </a:xfrm>
            <a:custGeom>
              <a:avLst/>
              <a:gdLst/>
              <a:ahLst/>
              <a:cxnLst/>
              <a:rect r="r" b="b" t="t" l="l"/>
              <a:pathLst>
                <a:path h="137160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734" r="0" b="-35734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0"/>
              <a:ext cx="6035040" cy="1371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Regular representation</a:t>
              </a:r>
            </a:p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and opportunities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6505575" y="5339715"/>
            <a:ext cx="5162550" cy="2419350"/>
            <a:chOff x="0" y="0"/>
            <a:chExt cx="6883400" cy="3225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883400" cy="3225800"/>
            </a:xfrm>
            <a:custGeom>
              <a:avLst/>
              <a:gdLst/>
              <a:ahLst/>
              <a:cxnLst/>
              <a:rect r="r" b="b" t="t" l="l"/>
              <a:pathLst>
                <a:path h="3225800" w="6883400">
                  <a:moveTo>
                    <a:pt x="0" y="0"/>
                  </a:moveTo>
                  <a:lnTo>
                    <a:pt x="6883400" y="0"/>
                  </a:lnTo>
                  <a:lnTo>
                    <a:pt x="6883400" y="3225800"/>
                  </a:lnTo>
                  <a:lnTo>
                    <a:pt x="0" y="322580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6761988" y="5596128"/>
            <a:ext cx="4526280" cy="480060"/>
            <a:chOff x="0" y="0"/>
            <a:chExt cx="6035040" cy="64008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6035040" cy="640080"/>
            </a:xfrm>
            <a:custGeom>
              <a:avLst/>
              <a:gdLst/>
              <a:ahLst/>
              <a:cxnLst/>
              <a:rect r="r" b="b" t="t" l="l"/>
              <a:pathLst>
                <a:path h="64008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716" r="0" b="-133716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6035040" cy="649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FUNDING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6761988" y="6309360"/>
            <a:ext cx="4526280" cy="1028700"/>
            <a:chOff x="0" y="0"/>
            <a:chExt cx="6035040" cy="13716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6035040" cy="1371600"/>
            </a:xfrm>
            <a:custGeom>
              <a:avLst/>
              <a:gdLst/>
              <a:ahLst/>
              <a:cxnLst/>
              <a:rect r="r" b="b" t="t" l="l"/>
              <a:pathLst>
                <a:path h="137160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734" r="0" b="-35734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0"/>
              <a:ext cx="6035040" cy="1371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Bid capability +</a:t>
              </a:r>
            </a:p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Erasmus plan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2266295" y="5339715"/>
            <a:ext cx="5162550" cy="2419350"/>
            <a:chOff x="0" y="0"/>
            <a:chExt cx="6883400" cy="3225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6883400" cy="3225800"/>
            </a:xfrm>
            <a:custGeom>
              <a:avLst/>
              <a:gdLst/>
              <a:ahLst/>
              <a:cxnLst/>
              <a:rect r="r" b="b" t="t" l="l"/>
              <a:pathLst>
                <a:path h="3225800" w="6883400">
                  <a:moveTo>
                    <a:pt x="0" y="0"/>
                  </a:moveTo>
                  <a:lnTo>
                    <a:pt x="6883400" y="0"/>
                  </a:lnTo>
                  <a:lnTo>
                    <a:pt x="6883400" y="3225800"/>
                  </a:lnTo>
                  <a:lnTo>
                    <a:pt x="0" y="3225800"/>
                  </a:lnTo>
                  <a:close/>
                </a:path>
              </a:pathLst>
            </a:custGeom>
            <a:solidFill>
              <a:srgbClr val="164477"/>
            </a:solidFill>
            <a:ln w="19050" cap="sq">
              <a:solidFill>
                <a:srgbClr val="164477"/>
              </a:solidFill>
              <a:prstDash val="solid"/>
              <a:miter/>
            </a:ln>
          </p:spPr>
        </p:sp>
      </p:grpSp>
      <p:grpSp>
        <p:nvGrpSpPr>
          <p:cNvPr name="Group 50" id="50"/>
          <p:cNvGrpSpPr/>
          <p:nvPr/>
        </p:nvGrpSpPr>
        <p:grpSpPr>
          <a:xfrm rot="0">
            <a:off x="12522708" y="5596128"/>
            <a:ext cx="4526280" cy="480060"/>
            <a:chOff x="0" y="0"/>
            <a:chExt cx="6035040" cy="64008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035040" cy="640080"/>
            </a:xfrm>
            <a:custGeom>
              <a:avLst/>
              <a:gdLst/>
              <a:ahLst/>
              <a:cxnLst/>
              <a:rect r="r" b="b" t="t" l="l"/>
              <a:pathLst>
                <a:path h="64008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3716" r="0" b="-133716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9525"/>
              <a:ext cx="6035040" cy="649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POLICY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2522708" y="6309360"/>
            <a:ext cx="4526280" cy="1028700"/>
            <a:chOff x="0" y="0"/>
            <a:chExt cx="6035040" cy="13716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6035040" cy="1371600"/>
            </a:xfrm>
            <a:custGeom>
              <a:avLst/>
              <a:gdLst/>
              <a:ahLst/>
              <a:cxnLst/>
              <a:rect r="r" b="b" t="t" l="l"/>
              <a:pathLst>
                <a:path h="137160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734" r="0" b="-35734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0"/>
              <a:ext cx="6035040" cy="1371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Paper ready</a:t>
              </a:r>
            </a:p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for adoption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60" id="60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POLICY PROPOSAL: INTERGENERATIONAL WORKING FOR A SUSTAINABLE FEDERATION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120" y="2194560"/>
            <a:ext cx="4114800" cy="548640"/>
            <a:chOff x="0" y="0"/>
            <a:chExt cx="5486400" cy="7315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86400" cy="731520"/>
            </a:xfrm>
            <a:custGeom>
              <a:avLst/>
              <a:gdLst/>
              <a:ahLst/>
              <a:cxnLst/>
              <a:rect r="r" b="b" t="t" l="l"/>
              <a:pathLst>
                <a:path h="731520" w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54864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 b="true">
                  <a:solidFill>
                    <a:srgbClr val="AFC8E5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PROPOSITION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60120" y="2880360"/>
            <a:ext cx="9601200" cy="2468880"/>
            <a:chOff x="0" y="0"/>
            <a:chExt cx="12801600" cy="3291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801600" cy="3291840"/>
            </a:xfrm>
            <a:custGeom>
              <a:avLst/>
              <a:gdLst/>
              <a:ahLst/>
              <a:cxnLst/>
              <a:rect r="r" b="b" t="t" l="l"/>
              <a:pathLst>
                <a:path h="3291840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3291840"/>
                  </a:lnTo>
                  <a:lnTo>
                    <a:pt x="0" y="3291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775" r="0" b="-2577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12801600" cy="32823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Intergenerational working becomes a core organisational principle within IFSW Europe.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0120" y="7200900"/>
            <a:ext cx="16047720" cy="754380"/>
            <a:chOff x="0" y="0"/>
            <a:chExt cx="21396960" cy="10058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3969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64499" r="0" b="-364499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1396960" cy="1005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79"/>
                </a:lnSpc>
              </a:pPr>
              <a:r>
                <a:rPr lang="en-US" sz="31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Continuity  +  Innovation  +  Shared leadership  +  Sustainability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60120" y="8435340"/>
            <a:ext cx="16047720" cy="617220"/>
            <a:chOff x="0" y="0"/>
            <a:chExt cx="21396960" cy="8229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396961" cy="822960"/>
            </a:xfrm>
            <a:custGeom>
              <a:avLst/>
              <a:gdLst/>
              <a:ahLst/>
              <a:cxnLst/>
              <a:rect r="r" b="b" t="t" l="l"/>
              <a:pathLst>
                <a:path h="822960" w="21396961">
                  <a:moveTo>
                    <a:pt x="0" y="0"/>
                  </a:moveTo>
                  <a:lnTo>
                    <a:pt x="21396961" y="0"/>
                  </a:lnTo>
                  <a:lnTo>
                    <a:pt x="21396961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6610" r="0" b="-45661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213969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D9E5F2"/>
                  </a:solidFill>
                  <a:latin typeface="Aptos"/>
                  <a:ea typeface="Aptos"/>
                  <a:cs typeface="Aptos"/>
                  <a:sym typeface="Aptos"/>
                </a:rPr>
                <a:t>The NSWN is an integral part of IFSW Europe, not a separate entity.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5895301" y="111633"/>
            <a:ext cx="1489624" cy="1447733"/>
            <a:chOff x="0" y="0"/>
            <a:chExt cx="1986166" cy="1930311"/>
          </a:xfrm>
        </p:grpSpPr>
        <p:sp>
          <p:nvSpPr>
            <p:cNvPr name="Freeform 24" id="24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005653" y="1920240"/>
            <a:ext cx="5379272" cy="4223585"/>
            <a:chOff x="0" y="0"/>
            <a:chExt cx="7172363" cy="563144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172325" cy="5631434"/>
            </a:xfrm>
            <a:custGeom>
              <a:avLst/>
              <a:gdLst/>
              <a:ahLst/>
              <a:cxnLst/>
              <a:rect r="r" b="b" t="t" l="l"/>
              <a:pathLst>
                <a:path h="5631434" w="7172325">
                  <a:moveTo>
                    <a:pt x="0" y="0"/>
                  </a:moveTo>
                  <a:lnTo>
                    <a:pt x="7172325" y="0"/>
                  </a:lnTo>
                  <a:lnTo>
                    <a:pt x="7172325" y="5631434"/>
                  </a:lnTo>
                  <a:lnTo>
                    <a:pt x="0" y="5631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WHY INTERGENERATIONAL WORKING?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91540" y="2125980"/>
            <a:ext cx="7818120" cy="685800"/>
            <a:chOff x="0" y="0"/>
            <a:chExt cx="10424160" cy="914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424160" cy="914400"/>
            </a:xfrm>
            <a:custGeom>
              <a:avLst/>
              <a:gdLst/>
              <a:ahLst/>
              <a:cxnLst/>
              <a:rect r="r" b="b" t="t" l="l"/>
              <a:pathLst>
                <a:path h="914400" w="10424160">
                  <a:moveTo>
                    <a:pt x="0" y="0"/>
                  </a:moveTo>
                  <a:lnTo>
                    <a:pt x="10424160" y="0"/>
                  </a:lnTo>
                  <a:lnTo>
                    <a:pt x="1042416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0424160" cy="91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19"/>
                </a:lnSpc>
              </a:pPr>
              <a:r>
                <a:rPr lang="en-US" sz="28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EXPERIENCED SOCIAL WORKERS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9719" y="3155699"/>
            <a:ext cx="7404611" cy="3426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Professional and organisational knowledge</a:t>
            </a:r>
          </a:p>
          <a:p>
            <a:pPr algn="l" marL="515779" indent="-257889" lvl="1">
              <a:lnSpc>
                <a:spcPts val="3419"/>
              </a:lnSpc>
            </a:pPr>
          </a:p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Institutional memory and governance expertise</a:t>
            </a:r>
          </a:p>
          <a:p>
            <a:pPr algn="l" marL="515779" indent="-257889" lvl="1">
              <a:lnSpc>
                <a:spcPts val="3419"/>
              </a:lnSpc>
            </a:pPr>
          </a:p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Mentorship, stability and strategic direction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601200" y="2125980"/>
            <a:ext cx="7543800" cy="685800"/>
            <a:chOff x="0" y="0"/>
            <a:chExt cx="10058400" cy="914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58400" cy="914400"/>
            </a:xfrm>
            <a:custGeom>
              <a:avLst/>
              <a:gdLst/>
              <a:ahLst/>
              <a:cxnLst/>
              <a:rect r="r" b="b" t="t" l="l"/>
              <a:pathLst>
                <a:path h="91440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164477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0058400" cy="91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19"/>
                </a:lnSpc>
              </a:pPr>
              <a:r>
                <a:rPr lang="en-US" sz="28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NEW SOCIAL WORKERS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739379" y="3155699"/>
            <a:ext cx="6993131" cy="3426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Contemporary research and practice knowledge</a:t>
            </a:r>
          </a:p>
          <a:p>
            <a:pPr algn="l" marL="515779" indent="-257889" lvl="1">
              <a:lnSpc>
                <a:spcPts val="3419"/>
              </a:lnSpc>
            </a:pPr>
          </a:p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Digital competencies and emerging perspectives</a:t>
            </a:r>
          </a:p>
          <a:p>
            <a:pPr algn="l" marL="515779" indent="-257889" lvl="1">
              <a:lnSpc>
                <a:spcPts val="3419"/>
              </a:lnSpc>
            </a:pPr>
          </a:p>
          <a:p>
            <a:pPr algn="l" marL="515779" indent="-257889" lvl="1">
              <a:lnSpc>
                <a:spcPts val="3419"/>
              </a:lnSpc>
              <a:buFont typeface="Arial"/>
              <a:buChar char="•"/>
            </a:pPr>
            <a:r>
              <a:rPr lang="en-US" sz="285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Innovation, energy and future-facing capacity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988820" y="7210358"/>
            <a:ext cx="14264640" cy="891540"/>
            <a:chOff x="0" y="0"/>
            <a:chExt cx="19019520" cy="11887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9019520" cy="1188720"/>
            </a:xfrm>
            <a:custGeom>
              <a:avLst/>
              <a:gdLst/>
              <a:ahLst/>
              <a:cxnLst/>
              <a:rect r="r" b="b" t="t" l="l"/>
              <a:pathLst>
                <a:path h="1188720" w="19019520">
                  <a:moveTo>
                    <a:pt x="0" y="0"/>
                  </a:moveTo>
                  <a:lnTo>
                    <a:pt x="19019520" y="0"/>
                  </a:lnTo>
                  <a:lnTo>
                    <a:pt x="19019520" y="1188720"/>
                  </a:lnTo>
                  <a:lnTo>
                    <a:pt x="0" y="118872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9019520" cy="11887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60"/>
                </a:lnSpc>
              </a:pPr>
              <a:r>
                <a:rPr lang="en-US" sz="33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RECIPROCAL MENTORSHIP: LEARNING FLOWS BOTH WAYS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23" id="23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7210749" y="7867783"/>
            <a:ext cx="3866493" cy="2577665"/>
            <a:chOff x="0" y="0"/>
            <a:chExt cx="5155324" cy="343688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155311" cy="3436874"/>
            </a:xfrm>
            <a:custGeom>
              <a:avLst/>
              <a:gdLst/>
              <a:ahLst/>
              <a:cxnLst/>
              <a:rect r="r" b="b" t="t" l="l"/>
              <a:pathLst>
                <a:path h="3436874" w="5155311">
                  <a:moveTo>
                    <a:pt x="0" y="0"/>
                  </a:moveTo>
                  <a:lnTo>
                    <a:pt x="5155311" y="0"/>
                  </a:lnTo>
                  <a:lnTo>
                    <a:pt x="5155311" y="3436874"/>
                  </a:lnTo>
                  <a:lnTo>
                    <a:pt x="0" y="3436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FOUR PRINCIPLES DELEGATES ARE BEING ASKED TO ENDORSE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91540" y="2510028"/>
            <a:ext cx="822960" cy="754380"/>
            <a:chOff x="0" y="0"/>
            <a:chExt cx="1097280" cy="10058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9728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16447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097280" cy="10058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00"/>
                </a:lnSpc>
              </a:pPr>
              <a:r>
                <a:rPr lang="en-US" sz="37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057400" y="2510028"/>
            <a:ext cx="4251960" cy="521208"/>
            <a:chOff x="0" y="0"/>
            <a:chExt cx="5669280" cy="6949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69280" cy="694944"/>
            </a:xfrm>
            <a:custGeom>
              <a:avLst/>
              <a:gdLst/>
              <a:ahLst/>
              <a:cxnLst/>
              <a:rect r="r" b="b" t="t" l="l"/>
              <a:pathLst>
                <a:path h="694944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8956" r="0" b="-108956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5669280" cy="69494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Mutual respect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118128" y="2510028"/>
            <a:ext cx="10492740" cy="754380"/>
            <a:chOff x="0" y="0"/>
            <a:chExt cx="13990320" cy="10058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99032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3990320">
                  <a:moveTo>
                    <a:pt x="0" y="0"/>
                  </a:moveTo>
                  <a:lnTo>
                    <a:pt x="13990320" y="0"/>
                  </a:lnTo>
                  <a:lnTo>
                    <a:pt x="13990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1019" r="0" b="-221019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13990320" cy="1005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333333"/>
                  </a:solidFill>
                  <a:latin typeface="Aptos"/>
                  <a:ea typeface="Aptos"/>
                  <a:cs typeface="Aptos"/>
                  <a:sym typeface="Aptos"/>
                </a:rPr>
                <a:t>Value professional and lived experience across generations.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91540" y="4224528"/>
            <a:ext cx="822960" cy="754380"/>
            <a:chOff x="0" y="0"/>
            <a:chExt cx="1097280" cy="10058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728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164477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1097280" cy="10058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00"/>
                </a:lnSpc>
              </a:pPr>
              <a:r>
                <a:rPr lang="en-US" sz="37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57400" y="4224528"/>
            <a:ext cx="4251960" cy="521208"/>
            <a:chOff x="0" y="0"/>
            <a:chExt cx="5669280" cy="69494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669280" cy="694944"/>
            </a:xfrm>
            <a:custGeom>
              <a:avLst/>
              <a:gdLst/>
              <a:ahLst/>
              <a:cxnLst/>
              <a:rect r="r" b="b" t="t" l="l"/>
              <a:pathLst>
                <a:path h="694944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8956" r="0" b="-10895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5669280" cy="69494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Meaningful participation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118128" y="4224528"/>
            <a:ext cx="10492740" cy="754380"/>
            <a:chOff x="0" y="0"/>
            <a:chExt cx="13990320" cy="1005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99032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3990320">
                  <a:moveTo>
                    <a:pt x="0" y="0"/>
                  </a:moveTo>
                  <a:lnTo>
                    <a:pt x="13990320" y="0"/>
                  </a:lnTo>
                  <a:lnTo>
                    <a:pt x="13990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1019" r="0" b="-221019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13990320" cy="1005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333333"/>
                  </a:solidFill>
                  <a:latin typeface="Aptos"/>
                  <a:ea typeface="Aptos"/>
                  <a:cs typeface="Aptos"/>
                  <a:sym typeface="Aptos"/>
                </a:rPr>
                <a:t>New social workers influence decisions, agendas and initiatives.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91540" y="5939028"/>
            <a:ext cx="822960" cy="754380"/>
            <a:chOff x="0" y="0"/>
            <a:chExt cx="1097280" cy="100584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9728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164477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1097280" cy="10058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00"/>
                </a:lnSpc>
              </a:pPr>
              <a:r>
                <a:rPr lang="en-US" sz="37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057400" y="5939028"/>
            <a:ext cx="4251960" cy="521208"/>
            <a:chOff x="0" y="0"/>
            <a:chExt cx="5669280" cy="69494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5669280" cy="694944"/>
            </a:xfrm>
            <a:custGeom>
              <a:avLst/>
              <a:gdLst/>
              <a:ahLst/>
              <a:cxnLst/>
              <a:rect r="r" b="b" t="t" l="l"/>
              <a:pathLst>
                <a:path h="694944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8956" r="0" b="-108956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5669280" cy="69494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Shared leadership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7118128" y="5939028"/>
            <a:ext cx="10492740" cy="754380"/>
            <a:chOff x="0" y="0"/>
            <a:chExt cx="13990320" cy="100584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399032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3990320">
                  <a:moveTo>
                    <a:pt x="0" y="0"/>
                  </a:moveTo>
                  <a:lnTo>
                    <a:pt x="13990320" y="0"/>
                  </a:lnTo>
                  <a:lnTo>
                    <a:pt x="13990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1019" r="0" b="-221019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3990320" cy="1005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333333"/>
                  </a:solidFill>
                  <a:latin typeface="Aptos"/>
                  <a:ea typeface="Aptos"/>
                  <a:cs typeface="Aptos"/>
                  <a:sym typeface="Aptos"/>
                </a:rPr>
                <a:t>Redistribute opportunities and co-lead alongside experienced colleagues.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891540" y="7653528"/>
            <a:ext cx="822960" cy="754380"/>
            <a:chOff x="0" y="0"/>
            <a:chExt cx="1097280" cy="10058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9728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05840"/>
                  </a:lnTo>
                  <a:lnTo>
                    <a:pt x="0" y="1005840"/>
                  </a:lnTo>
                  <a:close/>
                </a:path>
              </a:pathLst>
            </a:custGeom>
            <a:solidFill>
              <a:srgbClr val="164477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1097280" cy="10058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500"/>
                </a:lnSpc>
              </a:pPr>
              <a:r>
                <a:rPr lang="en-US" sz="37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2057400" y="7653528"/>
            <a:ext cx="4251960" cy="521208"/>
            <a:chOff x="0" y="0"/>
            <a:chExt cx="5669280" cy="694944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669280" cy="694944"/>
            </a:xfrm>
            <a:custGeom>
              <a:avLst/>
              <a:gdLst/>
              <a:ahLst/>
              <a:cxnLst/>
              <a:rect r="r" b="b" t="t" l="l"/>
              <a:pathLst>
                <a:path h="694944" w="5669280">
                  <a:moveTo>
                    <a:pt x="0" y="0"/>
                  </a:moveTo>
                  <a:lnTo>
                    <a:pt x="5669280" y="0"/>
                  </a:lnTo>
                  <a:lnTo>
                    <a:pt x="56692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8956" r="0" b="-108956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5669280" cy="69494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Reciprocal learning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7118128" y="7653528"/>
            <a:ext cx="10492740" cy="754380"/>
            <a:chOff x="0" y="0"/>
            <a:chExt cx="13990320" cy="10058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399032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3990320">
                  <a:moveTo>
                    <a:pt x="0" y="0"/>
                  </a:moveTo>
                  <a:lnTo>
                    <a:pt x="13990320" y="0"/>
                  </a:lnTo>
                  <a:lnTo>
                    <a:pt x="13990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1019" r="0" b="-221019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13990320" cy="1005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60"/>
                </a:lnSpc>
              </a:pPr>
              <a:r>
                <a:rPr lang="en-US" sz="2550">
                  <a:solidFill>
                    <a:srgbClr val="333333"/>
                  </a:solidFill>
                  <a:latin typeface="Aptos"/>
                  <a:ea typeface="Aptos"/>
                  <a:cs typeface="Aptos"/>
                  <a:sym typeface="Aptos"/>
                </a:rPr>
                <a:t>Knowledge is co-constructed, not simply passed down.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11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48" id="48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WHAT ADOPTION CHANGES IN PRACTICE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892559" y="1989839"/>
            <a:ext cx="9736331" cy="6787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Governance: joint participation in meetings and decision-making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Projects &amp; policy: co-production, consultation and shared project leadership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Representation: pathways to commissions, external organisations and Federation roles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Leadership pipeline: mentorship plus real opportunities to lead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National associations: encourage new social worker</a:t>
            </a:r>
          </a:p>
          <a:p>
            <a:pPr algn="l" marL="488632" indent="-244316" lvl="1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representation on Boards and committees, with practical and financial support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1306175" y="2185035"/>
            <a:ext cx="5848350" cy="6396990"/>
            <a:chOff x="0" y="0"/>
            <a:chExt cx="7797800" cy="85293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797800" cy="8529320"/>
            </a:xfrm>
            <a:custGeom>
              <a:avLst/>
              <a:gdLst/>
              <a:ahLst/>
              <a:cxnLst/>
              <a:rect r="r" b="b" t="t" l="l"/>
              <a:pathLst>
                <a:path h="8529320" w="7797800">
                  <a:moveTo>
                    <a:pt x="0" y="0"/>
                  </a:moveTo>
                  <a:lnTo>
                    <a:pt x="7797800" y="0"/>
                  </a:lnTo>
                  <a:lnTo>
                    <a:pt x="7797800" y="8529320"/>
                  </a:lnTo>
                  <a:lnTo>
                    <a:pt x="0" y="852932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1864340" y="2880360"/>
            <a:ext cx="4732020" cy="891540"/>
            <a:chOff x="0" y="0"/>
            <a:chExt cx="6309360" cy="11887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09360" cy="1188720"/>
            </a:xfrm>
            <a:custGeom>
              <a:avLst/>
              <a:gdLst/>
              <a:ahLst/>
              <a:cxnLst/>
              <a:rect r="r" b="b" t="t" l="l"/>
              <a:pathLst>
                <a:path h="1188720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20" r="0" b="-5342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6309360" cy="11887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960"/>
                </a:lnSpc>
              </a:pPr>
              <a:r>
                <a:rPr lang="en-US" sz="33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NOT A SEPARATE ACTIVITY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864340" y="4183380"/>
            <a:ext cx="4732020" cy="2331720"/>
            <a:chOff x="0" y="0"/>
            <a:chExt cx="6309360" cy="31089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09360" cy="3108960"/>
            </a:xfrm>
            <a:custGeom>
              <a:avLst/>
              <a:gdLst/>
              <a:ahLst/>
              <a:cxnLst/>
              <a:rect r="r" b="b" t="t" l="l"/>
              <a:pathLst>
                <a:path h="3108960" w="6309360">
                  <a:moveTo>
                    <a:pt x="0" y="0"/>
                  </a:moveTo>
                  <a:lnTo>
                    <a:pt x="6309360" y="0"/>
                  </a:lnTo>
                  <a:lnTo>
                    <a:pt x="6309360" y="3108960"/>
                  </a:lnTo>
                  <a:lnTo>
                    <a:pt x="0" y="3108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222" t="0" r="-13222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6309360" cy="3108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960"/>
                </a:lnSpc>
              </a:pPr>
              <a:r>
                <a:rPr lang="en-US" sz="33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core way of working across governance, policy, projects, communication and professional networks.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12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21" id="21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HOW WE WILL KNOW IT IS WORKING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91540" y="1988820"/>
            <a:ext cx="822960" cy="576072"/>
            <a:chOff x="0" y="0"/>
            <a:chExt cx="1097280" cy="7680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97280" cy="768096"/>
            </a:xfrm>
            <a:custGeom>
              <a:avLst/>
              <a:gdLst/>
              <a:ahLst/>
              <a:cxnLst/>
              <a:rect r="r" b="b" t="t" l="l"/>
              <a:pathLst>
                <a:path h="768096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9812" t="0" r="-39812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097280" cy="7680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920240" y="1988820"/>
            <a:ext cx="8503920" cy="617220"/>
            <a:chOff x="0" y="0"/>
            <a:chExt cx="11338560" cy="8229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338560" cy="822960"/>
            </a:xfrm>
            <a:custGeom>
              <a:avLst/>
              <a:gdLst/>
              <a:ahLst/>
              <a:cxnLst/>
              <a:rect r="r" b="b" t="t" l="l"/>
              <a:pathLst>
                <a:path h="82296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8460" r="0" b="-21846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1338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Leadership development</a:t>
              </a:r>
            </a:p>
          </p:txBody>
        </p:sp>
      </p:grpSp>
      <p:sp>
        <p:nvSpPr>
          <p:cNvPr name="AutoShape 14" id="14"/>
          <p:cNvSpPr/>
          <p:nvPr/>
        </p:nvSpPr>
        <p:spPr>
          <a:xfrm rot="12660">
            <a:off x="10687031" y="2285810"/>
            <a:ext cx="6195098" cy="0"/>
          </a:xfrm>
          <a:prstGeom prst="line">
            <a:avLst/>
          </a:prstGeom>
          <a:ln cap="rnd" w="9525">
            <a:solidFill>
              <a:srgbClr val="BFBFB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891540" y="3250692"/>
            <a:ext cx="822960" cy="576072"/>
            <a:chOff x="0" y="0"/>
            <a:chExt cx="1097280" cy="76809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7280" cy="768096"/>
            </a:xfrm>
            <a:custGeom>
              <a:avLst/>
              <a:gdLst/>
              <a:ahLst/>
              <a:cxnLst/>
              <a:rect r="r" b="b" t="t" l="l"/>
              <a:pathLst>
                <a:path h="768096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9812" t="0" r="-39812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1097280" cy="7680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02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920240" y="3250692"/>
            <a:ext cx="8503920" cy="617220"/>
            <a:chOff x="0" y="0"/>
            <a:chExt cx="11338560" cy="82296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338560" cy="822960"/>
            </a:xfrm>
            <a:custGeom>
              <a:avLst/>
              <a:gdLst/>
              <a:ahLst/>
              <a:cxnLst/>
              <a:rect r="r" b="b" t="t" l="l"/>
              <a:pathLst>
                <a:path h="82296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8460" r="0" b="-21846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11338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Retention in professional associations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12660">
            <a:off x="10687031" y="3547681"/>
            <a:ext cx="6195098" cy="0"/>
          </a:xfrm>
          <a:prstGeom prst="line">
            <a:avLst/>
          </a:prstGeom>
          <a:ln cap="rnd" w="9525">
            <a:solidFill>
              <a:srgbClr val="BFBFB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891540" y="4512564"/>
            <a:ext cx="822960" cy="576072"/>
            <a:chOff x="0" y="0"/>
            <a:chExt cx="1097280" cy="76809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97280" cy="768096"/>
            </a:xfrm>
            <a:custGeom>
              <a:avLst/>
              <a:gdLst/>
              <a:ahLst/>
              <a:cxnLst/>
              <a:rect r="r" b="b" t="t" l="l"/>
              <a:pathLst>
                <a:path h="768096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9812" t="0" r="-39812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1097280" cy="7680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03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920240" y="4512564"/>
            <a:ext cx="8503920" cy="617220"/>
            <a:chOff x="0" y="0"/>
            <a:chExt cx="11338560" cy="82296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338560" cy="822960"/>
            </a:xfrm>
            <a:custGeom>
              <a:avLst/>
              <a:gdLst/>
              <a:ahLst/>
              <a:cxnLst/>
              <a:rect r="r" b="b" t="t" l="l"/>
              <a:pathLst>
                <a:path h="82296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8460" r="0" b="-21846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11338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Participation in governance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 rot="12660">
            <a:off x="10687031" y="4809554"/>
            <a:ext cx="6195098" cy="0"/>
          </a:xfrm>
          <a:prstGeom prst="line">
            <a:avLst/>
          </a:prstGeom>
          <a:ln cap="rnd" w="9525">
            <a:solidFill>
              <a:srgbClr val="BFBFB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891540" y="5774436"/>
            <a:ext cx="822960" cy="576072"/>
            <a:chOff x="0" y="0"/>
            <a:chExt cx="1097280" cy="76809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97280" cy="768096"/>
            </a:xfrm>
            <a:custGeom>
              <a:avLst/>
              <a:gdLst/>
              <a:ahLst/>
              <a:cxnLst/>
              <a:rect r="r" b="b" t="t" l="l"/>
              <a:pathLst>
                <a:path h="768096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9812" t="0" r="-39812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097280" cy="7680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04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920240" y="5774436"/>
            <a:ext cx="8503920" cy="617220"/>
            <a:chOff x="0" y="0"/>
            <a:chExt cx="11338560" cy="82296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338560" cy="822960"/>
            </a:xfrm>
            <a:custGeom>
              <a:avLst/>
              <a:gdLst/>
              <a:ahLst/>
              <a:cxnLst/>
              <a:rect r="r" b="b" t="t" l="l"/>
              <a:pathLst>
                <a:path h="82296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8460" r="0" b="-21846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1338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Perceived influence in decisions</a:t>
              </a:r>
            </a:p>
          </p:txBody>
        </p:sp>
      </p:grpSp>
      <p:sp>
        <p:nvSpPr>
          <p:cNvPr name="AutoShape 35" id="35"/>
          <p:cNvSpPr/>
          <p:nvPr/>
        </p:nvSpPr>
        <p:spPr>
          <a:xfrm rot="12660">
            <a:off x="10687031" y="6071425"/>
            <a:ext cx="6195098" cy="0"/>
          </a:xfrm>
          <a:prstGeom prst="line">
            <a:avLst/>
          </a:prstGeom>
          <a:ln cap="rnd" w="9525">
            <a:solidFill>
              <a:srgbClr val="BFBFB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6" id="36"/>
          <p:cNvGrpSpPr/>
          <p:nvPr/>
        </p:nvGrpSpPr>
        <p:grpSpPr>
          <a:xfrm rot="0">
            <a:off x="891540" y="7036308"/>
            <a:ext cx="822960" cy="576072"/>
            <a:chOff x="0" y="0"/>
            <a:chExt cx="1097280" cy="76809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97280" cy="768096"/>
            </a:xfrm>
            <a:custGeom>
              <a:avLst/>
              <a:gdLst/>
              <a:ahLst/>
              <a:cxnLst/>
              <a:rect r="r" b="b" t="t" l="l"/>
              <a:pathLst>
                <a:path h="768096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9812" t="0" r="-39812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1097280" cy="7680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05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920240" y="7036308"/>
            <a:ext cx="8503920" cy="617220"/>
            <a:chOff x="0" y="0"/>
            <a:chExt cx="11338560" cy="82296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1338560" cy="822960"/>
            </a:xfrm>
            <a:custGeom>
              <a:avLst/>
              <a:gdLst/>
              <a:ahLst/>
              <a:cxnLst/>
              <a:rect r="r" b="b" t="t" l="l"/>
              <a:pathLst>
                <a:path h="82296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8460" r="0" b="-21846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11338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Sustainability of initiatives</a:t>
              </a:r>
            </a:p>
          </p:txBody>
        </p:sp>
      </p:grpSp>
      <p:sp>
        <p:nvSpPr>
          <p:cNvPr name="AutoShape 42" id="42"/>
          <p:cNvSpPr/>
          <p:nvPr/>
        </p:nvSpPr>
        <p:spPr>
          <a:xfrm rot="12660">
            <a:off x="10687031" y="7333297"/>
            <a:ext cx="6195098" cy="0"/>
          </a:xfrm>
          <a:prstGeom prst="line">
            <a:avLst/>
          </a:prstGeom>
          <a:ln cap="rnd" w="9525">
            <a:solidFill>
              <a:srgbClr val="BFBFB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3" id="43"/>
          <p:cNvGrpSpPr/>
          <p:nvPr/>
        </p:nvGrpSpPr>
        <p:grpSpPr>
          <a:xfrm rot="0">
            <a:off x="891540" y="8572500"/>
            <a:ext cx="15910560" cy="685800"/>
            <a:chOff x="0" y="0"/>
            <a:chExt cx="21214080" cy="9144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1214080" cy="914400"/>
            </a:xfrm>
            <a:custGeom>
              <a:avLst/>
              <a:gdLst/>
              <a:ahLst/>
              <a:cxnLst/>
              <a:rect r="r" b="b" t="t" l="l"/>
              <a:pathLst>
                <a:path h="914400" w="21214080">
                  <a:moveTo>
                    <a:pt x="0" y="0"/>
                  </a:moveTo>
                  <a:lnTo>
                    <a:pt x="21214080" y="0"/>
                  </a:lnTo>
                  <a:lnTo>
                    <a:pt x="2121408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21214080" cy="91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Evaluation should inform continuous development, not become a one-off exercise.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13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50" id="50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 PRACTICAL MODEL: COLLABORATE ACROSS THE WHOLE PATHWAY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44855" y="2802255"/>
            <a:ext cx="3790950" cy="3105150"/>
            <a:chOff x="0" y="0"/>
            <a:chExt cx="5054600" cy="4140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054600" cy="4140200"/>
            </a:xfrm>
            <a:custGeom>
              <a:avLst/>
              <a:gdLst/>
              <a:ahLst/>
              <a:cxnLst/>
              <a:rect r="r" b="b" t="t" l="l"/>
              <a:pathLst>
                <a:path h="4140200" w="5054600">
                  <a:moveTo>
                    <a:pt x="0" y="0"/>
                  </a:moveTo>
                  <a:lnTo>
                    <a:pt x="5054600" y="0"/>
                  </a:lnTo>
                  <a:lnTo>
                    <a:pt x="5054600" y="4140200"/>
                  </a:lnTo>
                  <a:lnTo>
                    <a:pt x="0" y="4140200"/>
                  </a:lnTo>
                  <a:close/>
                </a:path>
              </a:pathLst>
            </a:custGeom>
            <a:solidFill>
              <a:srgbClr val="00000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960120" y="3223260"/>
            <a:ext cx="3360420" cy="617220"/>
            <a:chOff x="0" y="0"/>
            <a:chExt cx="4480560" cy="8229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480560" cy="822960"/>
            </a:xfrm>
            <a:custGeom>
              <a:avLst/>
              <a:gdLst/>
              <a:ahLst/>
              <a:cxnLst/>
              <a:rect r="r" b="b" t="t" l="l"/>
              <a:pathLst>
                <a:path h="82296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085" r="0" b="-56085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4480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CONNECT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28700" y="4183380"/>
            <a:ext cx="3223260" cy="1097280"/>
            <a:chOff x="0" y="0"/>
            <a:chExt cx="4297680" cy="14630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97680" cy="1463040"/>
            </a:xfrm>
            <a:custGeom>
              <a:avLst/>
              <a:gdLst/>
              <a:ahLst/>
              <a:cxnLst/>
              <a:rect r="r" b="b" t="t" l="l"/>
              <a:pathLst>
                <a:path h="146304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237" r="0" b="-7237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429768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Networks • induction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567428" y="3840480"/>
            <a:ext cx="480060" cy="685800"/>
            <a:chOff x="0" y="0"/>
            <a:chExt cx="640080" cy="914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40080" cy="914400"/>
            </a:xfrm>
            <a:custGeom>
              <a:avLst/>
              <a:gdLst/>
              <a:ahLst/>
              <a:cxnLst/>
              <a:rect r="r" b="b" t="t" l="l"/>
              <a:pathLst>
                <a:path h="914400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90" t="0" r="-13329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640080" cy="914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→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106543" y="2802255"/>
            <a:ext cx="3790950" cy="3105150"/>
            <a:chOff x="0" y="0"/>
            <a:chExt cx="5054600" cy="414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054600" cy="4140200"/>
            </a:xfrm>
            <a:custGeom>
              <a:avLst/>
              <a:gdLst/>
              <a:ahLst/>
              <a:cxnLst/>
              <a:rect r="r" b="b" t="t" l="l"/>
              <a:pathLst>
                <a:path h="4140200" w="5054600">
                  <a:moveTo>
                    <a:pt x="0" y="0"/>
                  </a:moveTo>
                  <a:lnTo>
                    <a:pt x="5054600" y="0"/>
                  </a:lnTo>
                  <a:lnTo>
                    <a:pt x="5054600" y="4140200"/>
                  </a:lnTo>
                  <a:lnTo>
                    <a:pt x="0" y="414020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5321808" y="3223260"/>
            <a:ext cx="3360420" cy="617220"/>
            <a:chOff x="0" y="0"/>
            <a:chExt cx="4480560" cy="82296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480560" cy="822960"/>
            </a:xfrm>
            <a:custGeom>
              <a:avLst/>
              <a:gdLst/>
              <a:ahLst/>
              <a:cxnLst/>
              <a:rect r="r" b="b" t="t" l="l"/>
              <a:pathLst>
                <a:path h="82296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085" r="0" b="-56085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4480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LEARN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5390388" y="4183380"/>
            <a:ext cx="3223260" cy="1097280"/>
            <a:chOff x="0" y="0"/>
            <a:chExt cx="4297680" cy="14630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297680" cy="1463040"/>
            </a:xfrm>
            <a:custGeom>
              <a:avLst/>
              <a:gdLst/>
              <a:ahLst/>
              <a:cxnLst/>
              <a:rect r="r" b="b" t="t" l="l"/>
              <a:pathLst>
                <a:path h="146304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237" r="0" b="-7237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429768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Mentoring • reciprocal mentoring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8929116" y="3840480"/>
            <a:ext cx="480060" cy="685800"/>
            <a:chOff x="0" y="0"/>
            <a:chExt cx="640080" cy="9144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40080" cy="914400"/>
            </a:xfrm>
            <a:custGeom>
              <a:avLst/>
              <a:gdLst/>
              <a:ahLst/>
              <a:cxnLst/>
              <a:rect r="r" b="b" t="t" l="l"/>
              <a:pathLst>
                <a:path h="914400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90" t="0" r="-13329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640080" cy="914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→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468231" y="2802255"/>
            <a:ext cx="3790950" cy="3105150"/>
            <a:chOff x="0" y="0"/>
            <a:chExt cx="5054600" cy="414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054600" cy="4140200"/>
            </a:xfrm>
            <a:custGeom>
              <a:avLst/>
              <a:gdLst/>
              <a:ahLst/>
              <a:cxnLst/>
              <a:rect r="r" b="b" t="t" l="l"/>
              <a:pathLst>
                <a:path h="4140200" w="5054600">
                  <a:moveTo>
                    <a:pt x="0" y="0"/>
                  </a:moveTo>
                  <a:lnTo>
                    <a:pt x="5054600" y="0"/>
                  </a:lnTo>
                  <a:lnTo>
                    <a:pt x="5054600" y="4140200"/>
                  </a:lnTo>
                  <a:lnTo>
                    <a:pt x="0" y="4140200"/>
                  </a:lnTo>
                  <a:close/>
                </a:path>
              </a:pathLst>
            </a:custGeom>
            <a:solidFill>
              <a:srgbClr val="00000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9683496" y="3223260"/>
            <a:ext cx="3360420" cy="617220"/>
            <a:chOff x="0" y="0"/>
            <a:chExt cx="4480560" cy="82296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480560" cy="822960"/>
            </a:xfrm>
            <a:custGeom>
              <a:avLst/>
              <a:gdLst/>
              <a:ahLst/>
              <a:cxnLst/>
              <a:rect r="r" b="b" t="t" l="l"/>
              <a:pathLst>
                <a:path h="82296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085" r="0" b="-56085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4480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CONTRIBUTE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752076" y="4183380"/>
            <a:ext cx="3223260" cy="1097280"/>
            <a:chOff x="0" y="0"/>
            <a:chExt cx="4297680" cy="14630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297680" cy="1463040"/>
            </a:xfrm>
            <a:custGeom>
              <a:avLst/>
              <a:gdLst/>
              <a:ahLst/>
              <a:cxnLst/>
              <a:rect r="r" b="b" t="t" l="l"/>
              <a:pathLst>
                <a:path h="146304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237" r="0" b="-7237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429768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Projects • policy • consultations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290804" y="3840480"/>
            <a:ext cx="480060" cy="685800"/>
            <a:chOff x="0" y="0"/>
            <a:chExt cx="640080" cy="9144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40080" cy="914400"/>
            </a:xfrm>
            <a:custGeom>
              <a:avLst/>
              <a:gdLst/>
              <a:ahLst/>
              <a:cxnLst/>
              <a:rect r="r" b="b" t="t" l="l"/>
              <a:pathLst>
                <a:path h="914400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90" t="0" r="-133290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640080" cy="914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→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829919" y="2802255"/>
            <a:ext cx="3790950" cy="3105150"/>
            <a:chOff x="0" y="0"/>
            <a:chExt cx="5054600" cy="41402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054600" cy="4140200"/>
            </a:xfrm>
            <a:custGeom>
              <a:avLst/>
              <a:gdLst/>
              <a:ahLst/>
              <a:cxnLst/>
              <a:rect r="r" b="b" t="t" l="l"/>
              <a:pathLst>
                <a:path h="4140200" w="5054600">
                  <a:moveTo>
                    <a:pt x="0" y="0"/>
                  </a:moveTo>
                  <a:lnTo>
                    <a:pt x="5054600" y="0"/>
                  </a:lnTo>
                  <a:lnTo>
                    <a:pt x="5054600" y="4140200"/>
                  </a:lnTo>
                  <a:lnTo>
                    <a:pt x="0" y="4140200"/>
                  </a:lnTo>
                  <a:close/>
                </a:path>
              </a:pathLst>
            </a:custGeom>
            <a:solidFill>
              <a:srgbClr val="EDEDED"/>
            </a:solidFill>
            <a:ln w="19050" cap="sq">
              <a:solidFill>
                <a:srgbClr val="CCCCCC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14045184" y="3223260"/>
            <a:ext cx="3360420" cy="617220"/>
            <a:chOff x="0" y="0"/>
            <a:chExt cx="4480560" cy="82296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480560" cy="822960"/>
            </a:xfrm>
            <a:custGeom>
              <a:avLst/>
              <a:gdLst/>
              <a:ahLst/>
              <a:cxnLst/>
              <a:rect r="r" b="b" t="t" l="l"/>
              <a:pathLst>
                <a:path h="822960" w="4480560">
                  <a:moveTo>
                    <a:pt x="0" y="0"/>
                  </a:moveTo>
                  <a:lnTo>
                    <a:pt x="4480560" y="0"/>
                  </a:lnTo>
                  <a:lnTo>
                    <a:pt x="448056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085" r="0" b="-56085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448056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LEAD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4113764" y="4183380"/>
            <a:ext cx="3223260" cy="1097280"/>
            <a:chOff x="0" y="0"/>
            <a:chExt cx="4297680" cy="146304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297680" cy="1463040"/>
            </a:xfrm>
            <a:custGeom>
              <a:avLst/>
              <a:gdLst/>
              <a:ahLst/>
              <a:cxnLst/>
              <a:rect r="r" b="b" t="t" l="l"/>
              <a:pathLst>
                <a:path h="1463040" w="4297680">
                  <a:moveTo>
                    <a:pt x="0" y="0"/>
                  </a:moveTo>
                  <a:lnTo>
                    <a:pt x="4297680" y="0"/>
                  </a:lnTo>
                  <a:lnTo>
                    <a:pt x="429768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237" r="0" b="-7237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429768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Governance • representation • co-leadership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440180" y="7406640"/>
            <a:ext cx="15224760" cy="891540"/>
            <a:chOff x="0" y="0"/>
            <a:chExt cx="20299680" cy="118872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299680" cy="1188720"/>
            </a:xfrm>
            <a:custGeom>
              <a:avLst/>
              <a:gdLst/>
              <a:ahLst/>
              <a:cxnLst/>
              <a:rect r="r" b="b" t="t" l="l"/>
              <a:pathLst>
                <a:path h="1188720" w="20299680">
                  <a:moveTo>
                    <a:pt x="0" y="0"/>
                  </a:moveTo>
                  <a:lnTo>
                    <a:pt x="20299680" y="0"/>
                  </a:lnTo>
                  <a:lnTo>
                    <a:pt x="2029968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2744" r="0" b="-282744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0"/>
              <a:ext cx="20299680" cy="11887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policy turns intergenerational working from good intention into an organisational habit.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14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56" id="56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WHAT WE ASK OF MEMBER ASSOCIATIONS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944100" y="1988820"/>
            <a:ext cx="7475220" cy="6789420"/>
            <a:chOff x="0" y="0"/>
            <a:chExt cx="9966960" cy="9052560"/>
          </a:xfrm>
        </p:grpSpPr>
        <p:sp>
          <p:nvSpPr>
            <p:cNvPr name="Freeform 9" id="9" descr="/mnt/data/image9.jpg"/>
            <p:cNvSpPr/>
            <p:nvPr/>
          </p:nvSpPr>
          <p:spPr>
            <a:xfrm flipH="false" flipV="false" rot="0">
              <a:off x="0" y="0"/>
              <a:ext cx="9966960" cy="9052560"/>
            </a:xfrm>
            <a:custGeom>
              <a:avLst/>
              <a:gdLst/>
              <a:ahLst/>
              <a:cxnLst/>
              <a:rect r="r" b="b" t="t" l="l"/>
              <a:pathLst>
                <a:path h="9052560" w="9966960">
                  <a:moveTo>
                    <a:pt x="0" y="0"/>
                  </a:moveTo>
                  <a:lnTo>
                    <a:pt x="9966960" y="0"/>
                  </a:lnTo>
                  <a:lnTo>
                    <a:pt x="9966960" y="9052560"/>
                  </a:lnTo>
                  <a:lnTo>
                    <a:pt x="0" y="9052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550" t="0" r="-1055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869699" y="1989839"/>
            <a:ext cx="8227571" cy="6855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Create opportunities for experienced and new social workers to work together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Support local new social worker groups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Include new social workers in Boards, committees and governance structures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Provide financial and practical support for participation at national and European meetings</a:t>
            </a:r>
          </a:p>
          <a:p>
            <a:pPr algn="l" marL="488632" indent="-244316" lvl="1">
              <a:lnSpc>
                <a:spcPts val="3240"/>
              </a:lnSpc>
            </a:pPr>
          </a:p>
          <a:p>
            <a:pPr algn="l" marL="488632" indent="-244316" lvl="1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Share good practice examples so that learning travels across Europe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15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5826826" y="40815"/>
            <a:ext cx="1489624" cy="1447733"/>
            <a:chOff x="0" y="0"/>
            <a:chExt cx="1986166" cy="1930311"/>
          </a:xfrm>
        </p:grpSpPr>
        <p:sp>
          <p:nvSpPr>
            <p:cNvPr name="Freeform 15" id="15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86439" r="0" b="-18643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PRIORITIES FOR 2026–2027</a:t>
              </a:r>
            </a:p>
          </p:txBody>
        </p:sp>
      </p:grpSp>
      <p:sp>
        <p:nvSpPr>
          <p:cNvPr name="AutoShape 7" id="7"/>
          <p:cNvSpPr/>
          <p:nvPr/>
        </p:nvSpPr>
        <p:spPr>
          <a:xfrm rot="5820">
            <a:off x="721014" y="1530858"/>
            <a:ext cx="16800271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5961223" y="246888"/>
            <a:ext cx="1338834" cy="1303020"/>
            <a:chOff x="0" y="0"/>
            <a:chExt cx="1785112" cy="1737360"/>
          </a:xfrm>
        </p:grpSpPr>
        <p:sp>
          <p:nvSpPr>
            <p:cNvPr name="Freeform 9" id="9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6029" t="0" r="-16031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8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16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5826826" y="40815"/>
            <a:ext cx="1489615" cy="1447705"/>
            <a:chOff x="0" y="0"/>
            <a:chExt cx="1986153" cy="1930273"/>
          </a:xfrm>
        </p:grpSpPr>
        <p:sp>
          <p:nvSpPr>
            <p:cNvPr name="Freeform 16" id="16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6" t="0" r="-56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948739" y="2250710"/>
            <a:ext cx="1930279" cy="1727606"/>
            <a:chOff x="0" y="0"/>
            <a:chExt cx="2573706" cy="230347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73655" cy="2303526"/>
            </a:xfrm>
            <a:custGeom>
              <a:avLst/>
              <a:gdLst/>
              <a:ahLst/>
              <a:cxnLst/>
              <a:rect r="r" b="b" t="t" l="l"/>
              <a:pathLst>
                <a:path h="2303526" w="2573655">
                  <a:moveTo>
                    <a:pt x="0" y="0"/>
                  </a:moveTo>
                  <a:lnTo>
                    <a:pt x="2573655" y="0"/>
                  </a:lnTo>
                  <a:lnTo>
                    <a:pt x="2573655" y="2303526"/>
                  </a:lnTo>
                  <a:lnTo>
                    <a:pt x="0" y="23035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8048920" y="2042627"/>
            <a:ext cx="2190159" cy="1752124"/>
            <a:chOff x="0" y="0"/>
            <a:chExt cx="2920213" cy="233616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920238" cy="2336165"/>
            </a:xfrm>
            <a:custGeom>
              <a:avLst/>
              <a:gdLst/>
              <a:ahLst/>
              <a:cxnLst/>
              <a:rect r="r" b="b" t="t" l="l"/>
              <a:pathLst>
                <a:path h="2336165" w="2920238">
                  <a:moveTo>
                    <a:pt x="0" y="0"/>
                  </a:moveTo>
                  <a:lnTo>
                    <a:pt x="2920238" y="0"/>
                  </a:lnTo>
                  <a:lnTo>
                    <a:pt x="2920238" y="2336165"/>
                  </a:lnTo>
                  <a:lnTo>
                    <a:pt x="0" y="2336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2125970" y="6404810"/>
            <a:ext cx="1575816" cy="1512780"/>
            <a:chOff x="0" y="0"/>
            <a:chExt cx="2101088" cy="201703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01088" cy="2017014"/>
            </a:xfrm>
            <a:custGeom>
              <a:avLst/>
              <a:gdLst/>
              <a:ahLst/>
              <a:cxnLst/>
              <a:rect r="r" b="b" t="t" l="l"/>
              <a:pathLst>
                <a:path h="2017014" w="2101088">
                  <a:moveTo>
                    <a:pt x="0" y="0"/>
                  </a:moveTo>
                  <a:lnTo>
                    <a:pt x="2101088" y="0"/>
                  </a:lnTo>
                  <a:lnTo>
                    <a:pt x="2101088" y="2017014"/>
                  </a:lnTo>
                  <a:lnTo>
                    <a:pt x="0" y="2017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8180270" y="6279251"/>
            <a:ext cx="1927450" cy="1638338"/>
            <a:chOff x="0" y="0"/>
            <a:chExt cx="2569934" cy="218445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569972" cy="2184400"/>
            </a:xfrm>
            <a:custGeom>
              <a:avLst/>
              <a:gdLst/>
              <a:ahLst/>
              <a:cxnLst/>
              <a:rect r="r" b="b" t="t" l="l"/>
              <a:pathLst>
                <a:path h="2184400" w="2569972">
                  <a:moveTo>
                    <a:pt x="0" y="0"/>
                  </a:moveTo>
                  <a:lnTo>
                    <a:pt x="2569972" y="0"/>
                  </a:lnTo>
                  <a:lnTo>
                    <a:pt x="2569972" y="2184400"/>
                  </a:lnTo>
                  <a:lnTo>
                    <a:pt x="0" y="2184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4584480" y="6279251"/>
            <a:ext cx="1655426" cy="1597485"/>
            <a:chOff x="0" y="0"/>
            <a:chExt cx="2207235" cy="21299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07260" cy="2129917"/>
            </a:xfrm>
            <a:custGeom>
              <a:avLst/>
              <a:gdLst/>
              <a:ahLst/>
              <a:cxnLst/>
              <a:rect r="r" b="b" t="t" l="l"/>
              <a:pathLst>
                <a:path h="2129917" w="2207260">
                  <a:moveTo>
                    <a:pt x="0" y="0"/>
                  </a:moveTo>
                  <a:lnTo>
                    <a:pt x="2207260" y="0"/>
                  </a:lnTo>
                  <a:lnTo>
                    <a:pt x="2207260" y="2129917"/>
                  </a:lnTo>
                  <a:lnTo>
                    <a:pt x="0" y="21299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411030" y="1847745"/>
            <a:ext cx="1911239" cy="1930546"/>
            <a:chOff x="0" y="0"/>
            <a:chExt cx="2548318" cy="257406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548255" cy="2574036"/>
            </a:xfrm>
            <a:custGeom>
              <a:avLst/>
              <a:gdLst/>
              <a:ahLst/>
              <a:cxnLst/>
              <a:rect r="r" b="b" t="t" l="l"/>
              <a:pathLst>
                <a:path h="2574036" w="2548255">
                  <a:moveTo>
                    <a:pt x="0" y="0"/>
                  </a:moveTo>
                  <a:lnTo>
                    <a:pt x="2548255" y="0"/>
                  </a:lnTo>
                  <a:lnTo>
                    <a:pt x="2548255" y="2574036"/>
                  </a:lnTo>
                  <a:lnTo>
                    <a:pt x="0" y="25740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name="TextBox 29" id="29"/>
          <p:cNvSpPr txBox="true"/>
          <p:nvPr/>
        </p:nvSpPr>
        <p:spPr>
          <a:xfrm rot="0">
            <a:off x="735330" y="4083091"/>
            <a:ext cx="4357087" cy="1137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8"/>
              </a:lnSpc>
            </a:pPr>
            <a:r>
              <a:rPr lang="en-US" sz="24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Expand and diversify membership through member-association nominations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071512" y="4083091"/>
            <a:ext cx="4144985" cy="1137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8"/>
              </a:lnSpc>
            </a:pPr>
            <a:r>
              <a:rPr lang="en-US" sz="24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Build the detailed membership database and deepen induction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197688" y="4083091"/>
            <a:ext cx="4278173" cy="1137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8"/>
              </a:lnSpc>
            </a:pPr>
            <a:r>
              <a:rPr lang="en-US" sz="24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Create further pathways into Federation activity and representation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41267" y="8183604"/>
            <a:ext cx="4145213" cy="1137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8"/>
              </a:lnSpc>
            </a:pPr>
            <a:r>
              <a:rPr lang="en-US" sz="24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Progress the Erasmus application and wider funding opportunities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583680" y="8183604"/>
            <a:ext cx="5188115" cy="1137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8"/>
              </a:lnSpc>
            </a:pPr>
            <a:r>
              <a:rPr lang="en-US" sz="24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Use IFSW Europe channels, webinars, blogs, events and the recruitment poster to increase engagement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197688" y="8183604"/>
            <a:ext cx="4672441" cy="1137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8"/>
              </a:lnSpc>
            </a:pPr>
            <a:r>
              <a:rPr lang="en-US" sz="24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If adopted, support implementation of the intergenerational working policy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DECISION REQUESTED FROM DELEGATES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120" y="2125980"/>
            <a:ext cx="4663440" cy="1371600"/>
            <a:chOff x="0" y="0"/>
            <a:chExt cx="6217920" cy="1828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217920" cy="1828800"/>
            </a:xfrm>
            <a:custGeom>
              <a:avLst/>
              <a:gdLst/>
              <a:ahLst/>
              <a:cxnLst/>
              <a:rect r="r" b="b" t="t" l="l"/>
              <a:pathLst>
                <a:path h="1828800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49" r="0" b="-1624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6217920" cy="1838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ADOPT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60120" y="3497580"/>
            <a:ext cx="10149840" cy="1783080"/>
            <a:chOff x="0" y="0"/>
            <a:chExt cx="13533120" cy="23774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33120" cy="2377440"/>
            </a:xfrm>
            <a:custGeom>
              <a:avLst/>
              <a:gdLst/>
              <a:ahLst/>
              <a:cxnLst/>
              <a:rect r="r" b="b" t="t" l="l"/>
              <a:pathLst>
                <a:path h="2377440" w="13533120">
                  <a:moveTo>
                    <a:pt x="0" y="0"/>
                  </a:moveTo>
                  <a:lnTo>
                    <a:pt x="13533120" y="0"/>
                  </a:lnTo>
                  <a:lnTo>
                    <a:pt x="1353312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914" r="0" b="-60914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3533120" cy="23774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policy paper, “Intergenerational Working for a Sustainable Federation”.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0120" y="6103620"/>
            <a:ext cx="10149840" cy="1988820"/>
            <a:chOff x="0" y="0"/>
            <a:chExt cx="13533120" cy="26517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533120" cy="2651760"/>
            </a:xfrm>
            <a:custGeom>
              <a:avLst/>
              <a:gdLst/>
              <a:ahLst/>
              <a:cxnLst/>
              <a:rect r="r" b="b" t="t" l="l"/>
              <a:pathLst>
                <a:path h="2651760" w="13533120">
                  <a:moveTo>
                    <a:pt x="0" y="0"/>
                  </a:moveTo>
                  <a:lnTo>
                    <a:pt x="13533120" y="0"/>
                  </a:lnTo>
                  <a:lnTo>
                    <a:pt x="13533120" y="2651760"/>
                  </a:lnTo>
                  <a:lnTo>
                    <a:pt x="0" y="26517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9440" r="0" b="-4944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13533120" cy="26517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D9E5F2"/>
                  </a:solidFill>
                  <a:latin typeface="Aptos"/>
                  <a:ea typeface="Aptos"/>
                  <a:cs typeface="Aptos"/>
                  <a:sym typeface="Aptos"/>
                </a:rPr>
                <a:t>By voting yes, Delegates endorse intergenerational working as a core organisational principle and a practical route to continuity, innovation and shared leadership.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344400" y="7338060"/>
            <a:ext cx="4114800" cy="891540"/>
            <a:chOff x="0" y="0"/>
            <a:chExt cx="5486400" cy="11887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4864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1188720"/>
                  </a:lnTo>
                  <a:lnTo>
                    <a:pt x="0" y="118872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5486400" cy="11887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VOTE FOR ADOPTION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17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5893044" y="135407"/>
            <a:ext cx="1489624" cy="1447733"/>
            <a:chOff x="0" y="0"/>
            <a:chExt cx="1986166" cy="1930311"/>
          </a:xfrm>
        </p:grpSpPr>
        <p:sp>
          <p:nvSpPr>
            <p:cNvPr name="Freeform 24" id="24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344400" y="2380831"/>
            <a:ext cx="4114800" cy="4320540"/>
            <a:chOff x="0" y="0"/>
            <a:chExt cx="5486400" cy="57607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486400" cy="5760720"/>
            </a:xfrm>
            <a:custGeom>
              <a:avLst/>
              <a:gdLst/>
              <a:ahLst/>
              <a:cxnLst/>
              <a:rect r="r" b="b" t="t" l="l"/>
              <a:pathLst>
                <a:path h="5760720" w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760720"/>
                  </a:lnTo>
                  <a:lnTo>
                    <a:pt x="0" y="5760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4380" y="480060"/>
            <a:ext cx="11658600" cy="960120"/>
            <a:chOff x="0" y="0"/>
            <a:chExt cx="155448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448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5544800">
                  <a:moveTo>
                    <a:pt x="0" y="0"/>
                  </a:moveTo>
                  <a:lnTo>
                    <a:pt x="15544800" y="0"/>
                  </a:lnTo>
                  <a:lnTo>
                    <a:pt x="15544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604" r="0" b="-18660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55448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0"/>
                </a:lnSpc>
              </a:pPr>
              <a:r>
                <a:rPr lang="en-US" sz="39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THANK YOU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7800">
            <a:off x="735311" y="1540383"/>
            <a:ext cx="16771668" cy="0"/>
          </a:xfrm>
          <a:prstGeom prst="line">
            <a:avLst/>
          </a:prstGeom>
          <a:ln cap="rnd" w="19050">
            <a:solidFill>
              <a:srgbClr val="16447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5961223" y="246888"/>
            <a:ext cx="1338863" cy="1303020"/>
            <a:chOff x="0" y="0"/>
            <a:chExt cx="1785150" cy="1737360"/>
          </a:xfrm>
        </p:grpSpPr>
        <p:sp>
          <p:nvSpPr>
            <p:cNvPr name="Freeform 7" id="7" descr="/mnt/data/image6.png"/>
            <p:cNvSpPr/>
            <p:nvPr/>
          </p:nvSpPr>
          <p:spPr>
            <a:xfrm flipH="false" flipV="false" rot="0">
              <a:off x="0" y="0"/>
              <a:ext cx="1785112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85112">
                  <a:moveTo>
                    <a:pt x="0" y="0"/>
                  </a:moveTo>
                  <a:lnTo>
                    <a:pt x="1785112" y="0"/>
                  </a:lnTo>
                  <a:lnTo>
                    <a:pt x="1785112" y="1737360"/>
                  </a:lnTo>
                  <a:lnTo>
                    <a:pt x="0" y="173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91540" y="2263140"/>
            <a:ext cx="10972800" cy="2948940"/>
            <a:chOff x="0" y="0"/>
            <a:chExt cx="14630400" cy="39319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630400" cy="3931920"/>
            </a:xfrm>
            <a:custGeom>
              <a:avLst/>
              <a:gdLst/>
              <a:ahLst/>
              <a:cxnLst/>
              <a:rect r="r" b="b" t="t" l="l"/>
              <a:pathLst>
                <a:path h="393192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3931920"/>
                  </a:lnTo>
                  <a:lnTo>
                    <a:pt x="0" y="3931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502" r="0" b="-22502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14630400" cy="3922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580"/>
                </a:lnSpc>
              </a:pPr>
              <a:r>
                <a:rPr lang="en-US" sz="4650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sustainable Federation is built when generations work together, learn together and lead together.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91540" y="7063740"/>
            <a:ext cx="7543800" cy="617220"/>
            <a:chOff x="0" y="0"/>
            <a:chExt cx="10058400" cy="8229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058400" cy="822960"/>
            </a:xfrm>
            <a:custGeom>
              <a:avLst/>
              <a:gdLst/>
              <a:ahLst/>
              <a:cxnLst/>
              <a:rect r="r" b="b" t="t" l="l"/>
              <a:pathLst>
                <a:path h="82296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8150" r="0" b="-18815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0058400" cy="8229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19"/>
                </a:lnSpc>
              </a:pPr>
              <a:r>
                <a:rPr lang="en-US" sz="2850" b="true">
                  <a:solidFill>
                    <a:srgbClr val="164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NEW SOCIAL WORKERS NETWORK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91540" y="7886700"/>
            <a:ext cx="7543800" cy="480060"/>
            <a:chOff x="0" y="0"/>
            <a:chExt cx="1005840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058400" cy="640080"/>
            </a:xfrm>
            <a:custGeom>
              <a:avLst/>
              <a:gdLst/>
              <a:ahLst/>
              <a:cxnLst/>
              <a:rect r="r" b="b" t="t" l="l"/>
              <a:pathLst>
                <a:path h="64008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6193" r="0" b="-256193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10058400" cy="640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u="sng">
                  <a:solidFill>
                    <a:srgbClr val="0563C1"/>
                  </a:solidFill>
                  <a:latin typeface="Aptos"/>
                  <a:ea typeface="Aptos"/>
                  <a:cs typeface="Aptos"/>
                  <a:sym typeface="Aptos"/>
                  <a:hlinkClick r:id="rId5" tooltip="mailto:newsocialworkers@ifsw.org"/>
                </a:rPr>
                <a:t>newsocialworkers@ifsw.org</a:t>
              </a:r>
              <a:r>
                <a:rPr lang="en-US" sz="24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91540" y="8846820"/>
            <a:ext cx="15910560" cy="617220"/>
            <a:chOff x="0" y="0"/>
            <a:chExt cx="21214080" cy="8229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214080" cy="822960"/>
            </a:xfrm>
            <a:custGeom>
              <a:avLst/>
              <a:gdLst/>
              <a:ahLst/>
              <a:cxnLst/>
              <a:rect r="r" b="b" t="t" l="l"/>
              <a:pathLst>
                <a:path h="822960" w="21214080">
                  <a:moveTo>
                    <a:pt x="0" y="0"/>
                  </a:moveTo>
                  <a:lnTo>
                    <a:pt x="21214080" y="0"/>
                  </a:lnTo>
                  <a:lnTo>
                    <a:pt x="21214080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21214080" cy="822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Questions • Discussion • Vote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7076420" y="9697212"/>
            <a:ext cx="480060" cy="246888"/>
            <a:chOff x="0" y="0"/>
            <a:chExt cx="640080" cy="32918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40080" cy="329184"/>
            </a:xfrm>
            <a:custGeom>
              <a:avLst/>
              <a:gdLst/>
              <a:ahLst/>
              <a:cxnLst/>
              <a:rect r="r" b="b" t="t" l="l"/>
              <a:pathLst>
                <a:path h="329184" w="640080">
                  <a:moveTo>
                    <a:pt x="0" y="0"/>
                  </a:moveTo>
                  <a:lnTo>
                    <a:pt x="640080" y="0"/>
                  </a:lnTo>
                  <a:lnTo>
                    <a:pt x="640080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84" t="0" r="-15984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640080" cy="329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777777"/>
                  </a:solidFill>
                  <a:latin typeface="Aptos"/>
                  <a:ea typeface="Aptos"/>
                  <a:cs typeface="Aptos"/>
                  <a:sym typeface="Aptos"/>
                </a:rPr>
                <a:t>18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5883585" y="97565"/>
            <a:ext cx="1489624" cy="1447733"/>
            <a:chOff x="0" y="0"/>
            <a:chExt cx="1986166" cy="1930311"/>
          </a:xfrm>
        </p:grpSpPr>
        <p:sp>
          <p:nvSpPr>
            <p:cNvPr name="Freeform 24" id="24" descr="A logo with a scribble around it  AI-generated content may be incorrect."/>
            <p:cNvSpPr/>
            <p:nvPr/>
          </p:nvSpPr>
          <p:spPr>
            <a:xfrm flipH="false" flipV="false" rot="0">
              <a:off x="0" y="0"/>
              <a:ext cx="1986153" cy="1930273"/>
            </a:xfrm>
            <a:custGeom>
              <a:avLst/>
              <a:gdLst/>
              <a:ahLst/>
              <a:cxnLst/>
              <a:rect r="r" b="b" t="t" l="l"/>
              <a:pathLst>
                <a:path h="1930273" w="1986153">
                  <a:moveTo>
                    <a:pt x="0" y="0"/>
                  </a:moveTo>
                  <a:lnTo>
                    <a:pt x="1986153" y="0"/>
                  </a:lnTo>
                  <a:lnTo>
                    <a:pt x="1986153" y="1930273"/>
                  </a:lnTo>
                  <a:lnTo>
                    <a:pt x="0" y="193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495752" y="2187464"/>
            <a:ext cx="4992148" cy="3328102"/>
            <a:chOff x="0" y="0"/>
            <a:chExt cx="6656197" cy="443746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656197" cy="4437507"/>
            </a:xfrm>
            <a:custGeom>
              <a:avLst/>
              <a:gdLst/>
              <a:ahLst/>
              <a:cxnLst/>
              <a:rect r="r" b="b" t="t" l="l"/>
              <a:pathLst>
                <a:path h="4437507" w="6656197">
                  <a:moveTo>
                    <a:pt x="0" y="0"/>
                  </a:moveTo>
                  <a:lnTo>
                    <a:pt x="6656197" y="0"/>
                  </a:lnTo>
                  <a:lnTo>
                    <a:pt x="6656197" y="4437507"/>
                  </a:lnTo>
                  <a:lnTo>
                    <a:pt x="0" y="4437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DAHXiIzNmBY</dc:identifier>
  <dcterms:modified xsi:type="dcterms:W3CDTF">2011-08-01T06:04:30Z</dcterms:modified>
  <cp:revision>1</cp:revision>
  <dc:title>EDITED-IFSWE NSWN DM 2026 Presentation.pptx</dc:title>
</cp:coreProperties>
</file>