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6"/>
  </p:notesMasterIdLst>
  <p:sldIdLst>
    <p:sldId id="266" r:id="rId6"/>
    <p:sldId id="268" r:id="rId7"/>
    <p:sldId id="262" r:id="rId8"/>
    <p:sldId id="260" r:id="rId9"/>
    <p:sldId id="265" r:id="rId10"/>
    <p:sldId id="270" r:id="rId11"/>
    <p:sldId id="271" r:id="rId12"/>
    <p:sldId id="267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3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4547909772148"/>
          <c:y val="4.6376353967810563E-2"/>
          <c:w val="0.85223496519456809"/>
          <c:h val="0.9018126012315946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7F-4507-996D-AAF70F8CAA27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7F-4507-996D-AAF70F8CAA27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7F-4507-996D-AAF70F8CAA27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D7F-4507-996D-AAF70F8CAA27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D7F-4507-996D-AAF70F8CAA27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D7F-4507-996D-AAF70F8CAA27}"/>
              </c:ext>
            </c:extLst>
          </c:dPt>
          <c:cat>
            <c:strRef>
              <c:f>Sheet1!$A$1:$A$6</c:f>
              <c:strCache>
                <c:ptCount val="6"/>
                <c:pt idx="0">
                  <c:v>Telephone</c:v>
                </c:pt>
                <c:pt idx="1">
                  <c:v>Email</c:v>
                </c:pt>
                <c:pt idx="2">
                  <c:v>Face to face</c:v>
                </c:pt>
                <c:pt idx="3">
                  <c:v>Skype, Zoom, internet</c:v>
                </c:pt>
                <c:pt idx="4">
                  <c:v>Social media or SMS</c:v>
                </c:pt>
                <c:pt idx="5">
                  <c:v>Apps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207</c:v>
                </c:pt>
                <c:pt idx="1">
                  <c:v>156</c:v>
                </c:pt>
                <c:pt idx="2">
                  <c:v>92</c:v>
                </c:pt>
                <c:pt idx="3">
                  <c:v>88</c:v>
                </c:pt>
                <c:pt idx="4">
                  <c:v>86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5-41BD-B4C3-883A6309B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6747520"/>
        <c:axId val="94882048"/>
      </c:barChart>
      <c:valAx>
        <c:axId val="948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747520"/>
        <c:crosses val="autoZero"/>
        <c:crossBetween val="between"/>
      </c:valAx>
      <c:catAx>
        <c:axId val="9674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4882048"/>
        <c:crosses val="autoZero"/>
        <c:auto val="1"/>
        <c:lblAlgn val="ctr"/>
        <c:lblOffset val="100"/>
        <c:noMultiLvlLbl val="0"/>
      </c:catAx>
      <c:spPr>
        <a:ln>
          <a:solidFill>
            <a:schemeClr val="accent1"/>
          </a:solidFill>
        </a:ln>
        <a:effectLst/>
        <a:sp3d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530481109707424E-2"/>
          <c:w val="0.45225516451907383"/>
          <c:h val="0.971469518890292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49-4BD6-90E0-2359BEE5BD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49-4BD6-90E0-2359BEE5BD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49-4BD6-90E0-2359BEE5BDC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49-4BD6-90E0-2359BEE5BDC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49-4BD6-90E0-2359BEE5BDC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049-4BD6-90E0-2359BEE5BDC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049-4BD6-90E0-2359BEE5BDC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049-4BD6-90E0-2359BEE5BDCD}"/>
              </c:ext>
            </c:extLst>
          </c:dPt>
          <c:cat>
            <c:strRef>
              <c:f>Sheet1!$A$2:$A$9</c:f>
              <c:strCache>
                <c:ptCount val="8"/>
                <c:pt idx="0">
                  <c:v>Emotional support-182</c:v>
                </c:pt>
                <c:pt idx="1">
                  <c:v>Information about rights-128</c:v>
                </c:pt>
                <c:pt idx="2">
                  <c:v>Providing food – 91 </c:v>
                </c:pt>
                <c:pt idx="3">
                  <c:v>Parenting advice – 81 </c:v>
                </c:pt>
                <c:pt idx="4">
                  <c:v>Financial assistance – 75 </c:v>
                </c:pt>
                <c:pt idx="5">
                  <c:v>medical assistance/access to prescription medications– 67 </c:v>
                </c:pt>
                <c:pt idx="6">
                  <c:v>Emergency intervention for family violence against children/women/elderly – 60 </c:v>
                </c:pt>
                <c:pt idx="7">
                  <c:v>Support/assistance following death of a family member – 39 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182</c:v>
                </c:pt>
                <c:pt idx="1">
                  <c:v>128</c:v>
                </c:pt>
                <c:pt idx="2">
                  <c:v>91</c:v>
                </c:pt>
                <c:pt idx="3">
                  <c:v>81</c:v>
                </c:pt>
                <c:pt idx="4">
                  <c:v>75</c:v>
                </c:pt>
                <c:pt idx="5">
                  <c:v>67</c:v>
                </c:pt>
                <c:pt idx="6">
                  <c:v>60</c:v>
                </c:pt>
                <c:pt idx="7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8-4E33-82A9-D04DC8FB5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049-4BD6-90E0-2359BEE5BD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049-4BD6-90E0-2359BEE5BD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049-4BD6-90E0-2359BEE5BDC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049-4BD6-90E0-2359BEE5BDC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049-4BD6-90E0-2359BEE5BDC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2049-4BD6-90E0-2359BEE5BDC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049-4BD6-90E0-2359BEE5BDC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049-4BD6-90E0-2359BEE5BDCD}"/>
              </c:ext>
            </c:extLst>
          </c:dPt>
          <c:cat>
            <c:strRef>
              <c:f>Sheet1!$A$2:$A$9</c:f>
              <c:strCache>
                <c:ptCount val="8"/>
                <c:pt idx="0">
                  <c:v>Emotional support-182</c:v>
                </c:pt>
                <c:pt idx="1">
                  <c:v>Information about rights-128</c:v>
                </c:pt>
                <c:pt idx="2">
                  <c:v>Providing food – 91 </c:v>
                </c:pt>
                <c:pt idx="3">
                  <c:v>Parenting advice – 81 </c:v>
                </c:pt>
                <c:pt idx="4">
                  <c:v>Financial assistance – 75 </c:v>
                </c:pt>
                <c:pt idx="5">
                  <c:v>medical assistance/access to prescription medications– 67 </c:v>
                </c:pt>
                <c:pt idx="6">
                  <c:v>Emergency intervention for family violence against children/women/elderly – 60 </c:v>
                </c:pt>
                <c:pt idx="7">
                  <c:v>Support/assistance following death of a family member – 39 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2728-4E33-82A9-D04DC8FB5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971776"/>
        <c:axId val="92969984"/>
      </c:barChart>
      <c:valAx>
        <c:axId val="9296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971776"/>
        <c:crosses val="autoZero"/>
        <c:crossBetween val="between"/>
      </c:valAx>
      <c:catAx>
        <c:axId val="92971776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29699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0.66948</cdr:x>
      <cdr:y>0.51316</cdr:y>
    </cdr:from>
    <cdr:to>
      <cdr:x>0.7336</cdr:x>
      <cdr:y>0.5766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409218" y="2489608"/>
          <a:ext cx="70968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37%</a:t>
          </a:r>
          <a:endParaRPr lang="he-IL" sz="1400" dirty="0"/>
        </a:p>
      </cdr:txBody>
    </cdr:sp>
  </cdr:relSizeAnchor>
  <cdr:relSizeAnchor xmlns:cdr="http://schemas.openxmlformats.org/drawingml/2006/chartDrawing">
    <cdr:from>
      <cdr:x>0.69044</cdr:x>
      <cdr:y>0.6285</cdr:y>
    </cdr:from>
    <cdr:to>
      <cdr:x>0.75456</cdr:x>
      <cdr:y>0.69194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7641230" y="3049166"/>
          <a:ext cx="70968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41.7%</a:t>
          </a:r>
          <a:endParaRPr lang="he-IL" sz="1400" dirty="0"/>
        </a:p>
      </cdr:txBody>
    </cdr:sp>
  </cdr:relSizeAnchor>
  <cdr:relSizeAnchor xmlns:cdr="http://schemas.openxmlformats.org/drawingml/2006/chartDrawing">
    <cdr:from>
      <cdr:x>0.65927</cdr:x>
      <cdr:y>0.39423</cdr:y>
    </cdr:from>
    <cdr:to>
      <cdr:x>0.72339</cdr:x>
      <cdr:y>0.45767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7296271" y="1912612"/>
          <a:ext cx="70962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dirty="0"/>
            <a:t>34.4</a:t>
          </a:r>
          <a:r>
            <a:rPr lang="en-US" dirty="0"/>
            <a:t>%</a:t>
          </a:r>
          <a:endParaRPr lang="he-IL" dirty="0"/>
        </a:p>
      </cdr:txBody>
    </cdr:sp>
  </cdr:relSizeAnchor>
  <cdr:relSizeAnchor xmlns:cdr="http://schemas.openxmlformats.org/drawingml/2006/chartDrawing">
    <cdr:from>
      <cdr:x>0.6346</cdr:x>
      <cdr:y>0.28171</cdr:y>
    </cdr:from>
    <cdr:to>
      <cdr:x>0.69873</cdr:x>
      <cdr:y>0.34515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23243" y="1366720"/>
          <a:ext cx="7097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30.7%</a:t>
          </a:r>
          <a:endParaRPr lang="he-IL" sz="1400" dirty="0"/>
        </a:p>
      </cdr:txBody>
    </cdr:sp>
  </cdr:relSizeAnchor>
  <cdr:relSizeAnchor xmlns:cdr="http://schemas.openxmlformats.org/drawingml/2006/chartDrawing">
    <cdr:from>
      <cdr:x>0.5615</cdr:x>
      <cdr:y>0.05306</cdr:y>
    </cdr:from>
    <cdr:to>
      <cdr:x>0.62563</cdr:x>
      <cdr:y>0.1165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214231" y="257421"/>
          <a:ext cx="70973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17.8</a:t>
          </a:r>
          <a:r>
            <a:rPr lang="en-US" dirty="0"/>
            <a:t>%</a:t>
          </a:r>
          <a:endParaRPr lang="he-IL" dirty="0"/>
        </a:p>
      </cdr:txBody>
    </cdr:sp>
  </cdr:relSizeAnchor>
  <cdr:relSizeAnchor xmlns:cdr="http://schemas.openxmlformats.org/drawingml/2006/chartDrawing">
    <cdr:from>
      <cdr:x>0.61206</cdr:x>
      <cdr:y>0.17121</cdr:y>
    </cdr:from>
    <cdr:to>
      <cdr:x>0.67619</cdr:x>
      <cdr:y>0.22831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773838" y="830647"/>
          <a:ext cx="70968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27.5</a:t>
          </a:r>
          <a:r>
            <a:rPr lang="en-US" dirty="0"/>
            <a:t>%</a:t>
          </a:r>
          <a:endParaRPr lang="he-IL" dirty="0"/>
        </a:p>
      </cdr:txBody>
    </cdr:sp>
  </cdr:relSizeAnchor>
  <cdr:relSizeAnchor xmlns:cdr="http://schemas.openxmlformats.org/drawingml/2006/chartDrawing">
    <cdr:from>
      <cdr:x>0.43299</cdr:x>
      <cdr:y>0.03505</cdr:y>
    </cdr:from>
    <cdr:to>
      <cdr:x>0.45641</cdr:x>
      <cdr:y>0.09108</cdr:y>
    </cdr:to>
    <cdr:sp macro="" textlink="">
      <cdr:nvSpPr>
        <cdr:cNvPr id="9" name="מלבן 8"/>
        <cdr:cNvSpPr/>
      </cdr:nvSpPr>
      <cdr:spPr>
        <a:xfrm xmlns:a="http://schemas.openxmlformats.org/drawingml/2006/main">
          <a:off x="4792025" y="170043"/>
          <a:ext cx="259184" cy="2718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3024C-5990-4530-A6F5-FC8645855DD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DD661-3D1B-4F9E-BF06-4824D8173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AB2F-66CB-4C0B-9545-9F7A7D4A3EF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58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working from home?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– 83 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– 97 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- 42 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D661-3D1B-4F9E-BF06-4824D8173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3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 able to maintain contact with your clients?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Telephone – 207 (32%)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– 156 (24%)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 to face – 92 (14%)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Skype, Zoom, internet – 88 (14%)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 or SMS – 86 (14%)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 – 10 (2%)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D661-3D1B-4F9E-BF06-4824D8173B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05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en-US" sz="105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your main activities during this emergency?</a:t>
            </a:r>
            <a:r>
              <a:rPr lang="en-US" sz="1050" b="0" i="0" dirty="0"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Emotional support – 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182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Financial assistance – 75</a:t>
            </a:r>
            <a:r>
              <a:rPr lang="en-US" sz="1200" b="0" i="0" dirty="0"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Providing food – 91</a:t>
            </a:r>
            <a:r>
              <a:rPr lang="en-US" sz="1200" b="0" i="0" dirty="0"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Emergency intervention for family violence against children/women/elderly – 60</a:t>
            </a:r>
            <a:r>
              <a:rPr lang="en-US" sz="1200" b="0" i="0" dirty="0"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Parenting advice – 81</a:t>
            </a:r>
            <a:r>
              <a:rPr lang="en-US" sz="1200" b="0" i="0" dirty="0"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 about rights – 128</a:t>
            </a:r>
            <a:r>
              <a:rPr lang="en-US" sz="1200" b="0" i="0" dirty="0"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Support/assistance following death of a family member – 39</a:t>
            </a:r>
            <a:r>
              <a:rPr lang="en-US" sz="1200" b="0" i="0" dirty="0"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medical assistance/access to prescription medications– 67</a:t>
            </a:r>
            <a:r>
              <a:rPr lang="en-US" sz="1200" b="0" i="0" dirty="0"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effectLst/>
            </a:endParaRPr>
          </a:p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D661-3D1B-4F9E-BF06-4824D8173B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AB2F-66CB-4C0B-9545-9F7A7D4A3EF1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5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AB2F-66CB-4C0B-9545-9F7A7D4A3EF1}" type="slidenum">
              <a:rPr lang="he-IL" smtClean="0">
                <a:solidFill>
                  <a:prstClr val="black"/>
                </a:solidFill>
              </a:rPr>
              <a:pPr/>
              <a:t>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8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AB2F-66CB-4C0B-9545-9F7A7D4A3EF1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5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0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711924" y="3478820"/>
            <a:ext cx="8592200" cy="11413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11923" y="1520111"/>
            <a:ext cx="8592200" cy="1600200"/>
          </a:xfrm>
          <a:prstGeom prst="rect">
            <a:avLst/>
          </a:prstGeom>
        </p:spPr>
        <p:txBody>
          <a:bodyPr vert="horz" anchor="b"/>
          <a:lstStyle>
            <a:lvl1pPr marL="0" algn="r">
              <a:buNone/>
              <a:defRPr sz="6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6232D67-73DD-4BE4-AECB-3B9DDAEED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199843"/>
            <a:ext cx="2046083" cy="4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711924" y="3478820"/>
            <a:ext cx="8592200" cy="11413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11923" y="1520111"/>
            <a:ext cx="8592200" cy="1600200"/>
          </a:xfrm>
          <a:prstGeom prst="rect">
            <a:avLst/>
          </a:prstGeom>
        </p:spPr>
        <p:txBody>
          <a:bodyPr vert="horz" anchor="b"/>
          <a:lstStyle>
            <a:lvl1pPr marL="0" algn="r">
              <a:buNone/>
              <a:defRPr sz="6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6232D67-73DD-4BE4-AECB-3B9DDAEED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199843"/>
            <a:ext cx="2046083" cy="4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6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0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4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716B-6592-43C4-A1DF-A0FFA7303B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8D77-DF69-49B3-8AFA-66D320A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4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 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91" y="2952745"/>
            <a:ext cx="2673909" cy="39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254" y="-39231"/>
            <a:ext cx="12192000" cy="6858000"/>
          </a:xfrm>
          <a:prstGeom prst="rect">
            <a:avLst/>
          </a:prstGeom>
          <a:solidFill>
            <a:srgbClr val="21C1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מלבן מעוגל 8"/>
          <p:cNvSpPr/>
          <p:nvPr/>
        </p:nvSpPr>
        <p:spPr>
          <a:xfrm>
            <a:off x="1841522" y="360079"/>
            <a:ext cx="8765628" cy="1802949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מציין מיקום טקסט 5">
            <a:extLst>
              <a:ext uri="{FF2B5EF4-FFF2-40B4-BE49-F238E27FC236}">
                <a16:creationId xmlns:a16="http://schemas.microsoft.com/office/drawing/2014/main" id="{8B053514-FC9E-4FAE-A507-238A40E17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5587" y="229644"/>
            <a:ext cx="10692579" cy="1453812"/>
          </a:xfrm>
        </p:spPr>
        <p:txBody>
          <a:bodyPr>
            <a:noAutofit/>
          </a:bodyPr>
          <a:lstStyle/>
          <a:p>
            <a:pPr algn="ctr" rtl="1"/>
            <a:r>
              <a:rPr lang="en-US" sz="4800" b="0" dirty="0">
                <a:solidFill>
                  <a:schemeClr val="bg1"/>
                </a:solidFill>
              </a:rPr>
              <a:t>Social Work in Times of Uncertainty:</a:t>
            </a:r>
          </a:p>
          <a:p>
            <a:pPr algn="ctr" rtl="1"/>
            <a:r>
              <a:rPr lang="en-US" sz="4000" b="0" dirty="0">
                <a:solidFill>
                  <a:schemeClr val="bg1"/>
                </a:solidFill>
              </a:rPr>
              <a:t>Discussion of challenges &amp; Innovative Solutions</a:t>
            </a:r>
          </a:p>
        </p:txBody>
      </p:sp>
      <p:pic>
        <p:nvPicPr>
          <p:cNvPr id="10" name="Picture 9" descr="color 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37" y="2987495"/>
            <a:ext cx="2673909" cy="3905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161" y="1953091"/>
            <a:ext cx="667020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</a:rPr>
              <a:t>20:45 Welcome </a:t>
            </a:r>
          </a:p>
          <a:p>
            <a:pPr algn="l" rtl="0"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</a:rPr>
              <a:t>21:00 Opening keynote </a:t>
            </a:r>
          </a:p>
          <a:p>
            <a:pPr algn="l" rtl="0"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</a:rPr>
              <a:t>21:15 Presentation of survey results</a:t>
            </a:r>
          </a:p>
          <a:p>
            <a:pPr algn="l" rtl="0"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</a:rPr>
              <a:t>21:25 How Italy is responding?</a:t>
            </a:r>
          </a:p>
          <a:p>
            <a:pPr algn="l" rtl="0"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</a:rPr>
              <a:t>21:35 How Portugal is responding?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</a:rPr>
              <a:t>21:45 How Israel is responding?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</a:rPr>
              <a:t>21:55Q&amp;A</a:t>
            </a:r>
          </a:p>
        </p:txBody>
      </p:sp>
      <p:sp>
        <p:nvSpPr>
          <p:cNvPr id="12" name="AutoShape 4" descr="blob:https://web.whatsapp.com/ac9513bc-78c0-4795-8014-3b69e00f26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aphic 16" descr="Shooting star">
            <a:extLst>
              <a:ext uri="{FF2B5EF4-FFF2-40B4-BE49-F238E27FC236}">
                <a16:creationId xmlns:a16="http://schemas.microsoft.com/office/drawing/2014/main" id="{04967BC1-1AD2-4467-834D-D579C8D0E706}"/>
              </a:ext>
            </a:extLst>
          </p:cNvPr>
          <p:cNvGrpSpPr/>
          <p:nvPr/>
        </p:nvGrpSpPr>
        <p:grpSpPr>
          <a:xfrm>
            <a:off x="2573117" y="2044121"/>
            <a:ext cx="481839" cy="414407"/>
            <a:chOff x="6914418" y="5236200"/>
            <a:chExt cx="914400" cy="914400"/>
          </a:xfrm>
          <a:solidFill>
            <a:schemeClr val="bg1"/>
          </a:solidFill>
        </p:grpSpPr>
        <p:sp>
          <p:nvSpPr>
            <p:cNvPr id="31" name="Freeform: Shape 51">
              <a:extLst>
                <a:ext uri="{FF2B5EF4-FFF2-40B4-BE49-F238E27FC236}">
                  <a16:creationId xmlns:a16="http://schemas.microsoft.com/office/drawing/2014/main" id="{633541EE-043E-46F7-A7D6-82452B86BC04}"/>
                </a:ext>
              </a:extLst>
            </p:cNvPr>
            <p:cNvSpPr/>
            <p:nvPr/>
          </p:nvSpPr>
          <p:spPr>
            <a:xfrm>
              <a:off x="6961187" y="5476706"/>
              <a:ext cx="504825" cy="619125"/>
            </a:xfrm>
            <a:custGeom>
              <a:avLst/>
              <a:gdLst>
                <a:gd name="connsiteX0" fmla="*/ 487584 w 504825"/>
                <a:gd name="connsiteY0" fmla="*/ 117634 h 619125"/>
                <a:gd name="connsiteX1" fmla="*/ 505681 w 504825"/>
                <a:gd name="connsiteY1" fmla="*/ 56674 h 619125"/>
                <a:gd name="connsiteX2" fmla="*/ 499966 w 504825"/>
                <a:gd name="connsiteY2" fmla="*/ 36671 h 619125"/>
                <a:gd name="connsiteX3" fmla="*/ 465676 w 504825"/>
                <a:gd name="connsiteY3" fmla="*/ 7144 h 619125"/>
                <a:gd name="connsiteX4" fmla="*/ 13239 w 504825"/>
                <a:gd name="connsiteY4" fmla="*/ 350044 h 619125"/>
                <a:gd name="connsiteX5" fmla="*/ 32289 w 504825"/>
                <a:gd name="connsiteY5" fmla="*/ 388144 h 619125"/>
                <a:gd name="connsiteX6" fmla="*/ 78009 w 504825"/>
                <a:gd name="connsiteY6" fmla="*/ 367189 h 619125"/>
                <a:gd name="connsiteX7" fmla="*/ 97059 w 504825"/>
                <a:gd name="connsiteY7" fmla="*/ 392906 h 619125"/>
                <a:gd name="connsiteX8" fmla="*/ 41814 w 504825"/>
                <a:gd name="connsiteY8" fmla="*/ 464344 h 619125"/>
                <a:gd name="connsiteX9" fmla="*/ 65626 w 504825"/>
                <a:gd name="connsiteY9" fmla="*/ 502444 h 619125"/>
                <a:gd name="connsiteX10" fmla="*/ 103726 w 504825"/>
                <a:gd name="connsiteY10" fmla="*/ 495776 h 619125"/>
                <a:gd name="connsiteX11" fmla="*/ 132301 w 504825"/>
                <a:gd name="connsiteY11" fmla="*/ 503396 h 619125"/>
                <a:gd name="connsiteX12" fmla="*/ 141826 w 504825"/>
                <a:gd name="connsiteY12" fmla="*/ 531019 h 619125"/>
                <a:gd name="connsiteX13" fmla="*/ 126586 w 504825"/>
                <a:gd name="connsiteY13" fmla="*/ 595789 h 619125"/>
                <a:gd name="connsiteX14" fmla="*/ 164686 w 504825"/>
                <a:gd name="connsiteY14" fmla="*/ 605314 h 619125"/>
                <a:gd name="connsiteX15" fmla="*/ 489489 w 504825"/>
                <a:gd name="connsiteY15" fmla="*/ 161449 h 619125"/>
                <a:gd name="connsiteX16" fmla="*/ 487584 w 504825"/>
                <a:gd name="connsiteY16" fmla="*/ 11763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825" h="619125">
                  <a:moveTo>
                    <a:pt x="487584" y="117634"/>
                  </a:moveTo>
                  <a:lnTo>
                    <a:pt x="505681" y="56674"/>
                  </a:lnTo>
                  <a:cubicBezTo>
                    <a:pt x="507586" y="50006"/>
                    <a:pt x="505681" y="42386"/>
                    <a:pt x="499966" y="36671"/>
                  </a:cubicBezTo>
                  <a:lnTo>
                    <a:pt x="465676" y="7144"/>
                  </a:lnTo>
                  <a:cubicBezTo>
                    <a:pt x="153256" y="130969"/>
                    <a:pt x="13239" y="350044"/>
                    <a:pt x="13239" y="350044"/>
                  </a:cubicBezTo>
                  <a:cubicBezTo>
                    <a:pt x="-96" y="369094"/>
                    <a:pt x="9429" y="393859"/>
                    <a:pt x="32289" y="388144"/>
                  </a:cubicBezTo>
                  <a:lnTo>
                    <a:pt x="78009" y="367189"/>
                  </a:lnTo>
                  <a:cubicBezTo>
                    <a:pt x="100869" y="361474"/>
                    <a:pt x="108489" y="372904"/>
                    <a:pt x="97059" y="392906"/>
                  </a:cubicBezTo>
                  <a:lnTo>
                    <a:pt x="41814" y="464344"/>
                  </a:lnTo>
                  <a:cubicBezTo>
                    <a:pt x="29431" y="484346"/>
                    <a:pt x="42766" y="507206"/>
                    <a:pt x="65626" y="502444"/>
                  </a:cubicBezTo>
                  <a:lnTo>
                    <a:pt x="103726" y="495776"/>
                  </a:lnTo>
                  <a:cubicBezTo>
                    <a:pt x="114204" y="492919"/>
                    <a:pt x="124681" y="495776"/>
                    <a:pt x="132301" y="503396"/>
                  </a:cubicBezTo>
                  <a:cubicBezTo>
                    <a:pt x="139921" y="510064"/>
                    <a:pt x="143731" y="520541"/>
                    <a:pt x="141826" y="531019"/>
                  </a:cubicBezTo>
                  <a:lnTo>
                    <a:pt x="126586" y="595789"/>
                  </a:lnTo>
                  <a:cubicBezTo>
                    <a:pt x="124681" y="618649"/>
                    <a:pt x="152304" y="625316"/>
                    <a:pt x="164686" y="605314"/>
                  </a:cubicBezTo>
                  <a:cubicBezTo>
                    <a:pt x="164686" y="605314"/>
                    <a:pt x="318991" y="292894"/>
                    <a:pt x="489489" y="161449"/>
                  </a:cubicBezTo>
                  <a:cubicBezTo>
                    <a:pt x="484726" y="147161"/>
                    <a:pt x="483774" y="131921"/>
                    <a:pt x="487584" y="117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52">
              <a:extLst>
                <a:ext uri="{FF2B5EF4-FFF2-40B4-BE49-F238E27FC236}">
                  <a16:creationId xmlns:a16="http://schemas.microsoft.com/office/drawing/2014/main" id="{6CA85C8B-BA6D-4881-B581-DFD88BD60EAA}"/>
                </a:ext>
              </a:extLst>
            </p:cNvPr>
            <p:cNvSpPr/>
            <p:nvPr/>
          </p:nvSpPr>
          <p:spPr>
            <a:xfrm>
              <a:off x="7425659" y="5287159"/>
              <a:ext cx="352425" cy="352425"/>
            </a:xfrm>
            <a:custGeom>
              <a:avLst/>
              <a:gdLst>
                <a:gd name="connsiteX0" fmla="*/ 341247 w 352425"/>
                <a:gd name="connsiteY0" fmla="*/ 157639 h 352425"/>
                <a:gd name="connsiteX1" fmla="*/ 347914 w 352425"/>
                <a:gd name="connsiteY1" fmla="*/ 131921 h 352425"/>
                <a:gd name="connsiteX2" fmla="*/ 326007 w 352425"/>
                <a:gd name="connsiteY2" fmla="*/ 116681 h 352425"/>
                <a:gd name="connsiteX3" fmla="*/ 247901 w 352425"/>
                <a:gd name="connsiteY3" fmla="*/ 116681 h 352425"/>
                <a:gd name="connsiteX4" fmla="*/ 225994 w 352425"/>
                <a:gd name="connsiteY4" fmla="*/ 100489 h 352425"/>
                <a:gd name="connsiteX5" fmla="*/ 200276 w 352425"/>
                <a:gd name="connsiteY5" fmla="*/ 23336 h 352425"/>
                <a:gd name="connsiteX6" fmla="*/ 178369 w 352425"/>
                <a:gd name="connsiteY6" fmla="*/ 7144 h 352425"/>
                <a:gd name="connsiteX7" fmla="*/ 156461 w 352425"/>
                <a:gd name="connsiteY7" fmla="*/ 23336 h 352425"/>
                <a:gd name="connsiteX8" fmla="*/ 130744 w 352425"/>
                <a:gd name="connsiteY8" fmla="*/ 100489 h 352425"/>
                <a:gd name="connsiteX9" fmla="*/ 108836 w 352425"/>
                <a:gd name="connsiteY9" fmla="*/ 116681 h 352425"/>
                <a:gd name="connsiteX10" fmla="*/ 30732 w 352425"/>
                <a:gd name="connsiteY10" fmla="*/ 116681 h 352425"/>
                <a:gd name="connsiteX11" fmla="*/ 8824 w 352425"/>
                <a:gd name="connsiteY11" fmla="*/ 131921 h 352425"/>
                <a:gd name="connsiteX12" fmla="*/ 15491 w 352425"/>
                <a:gd name="connsiteY12" fmla="*/ 157639 h 352425"/>
                <a:gd name="connsiteX13" fmla="*/ 43114 w 352425"/>
                <a:gd name="connsiteY13" fmla="*/ 182404 h 352425"/>
                <a:gd name="connsiteX14" fmla="*/ 78357 w 352425"/>
                <a:gd name="connsiteY14" fmla="*/ 212884 h 352425"/>
                <a:gd name="connsiteX15" fmla="*/ 85977 w 352425"/>
                <a:gd name="connsiteY15" fmla="*/ 224314 h 352425"/>
                <a:gd name="connsiteX16" fmla="*/ 85977 w 352425"/>
                <a:gd name="connsiteY16" fmla="*/ 237649 h 352425"/>
                <a:gd name="connsiteX17" fmla="*/ 60259 w 352425"/>
                <a:gd name="connsiteY17" fmla="*/ 318611 h 352425"/>
                <a:gd name="connsiteX18" fmla="*/ 68832 w 352425"/>
                <a:gd name="connsiteY18" fmla="*/ 344329 h 352425"/>
                <a:gd name="connsiteX19" fmla="*/ 96454 w 352425"/>
                <a:gd name="connsiteY19" fmla="*/ 345281 h 352425"/>
                <a:gd name="connsiteX20" fmla="*/ 165034 w 352425"/>
                <a:gd name="connsiteY20" fmla="*/ 296704 h 352425"/>
                <a:gd name="connsiteX21" fmla="*/ 191704 w 352425"/>
                <a:gd name="connsiteY21" fmla="*/ 296704 h 352425"/>
                <a:gd name="connsiteX22" fmla="*/ 260284 w 352425"/>
                <a:gd name="connsiteY22" fmla="*/ 345281 h 352425"/>
                <a:gd name="connsiteX23" fmla="*/ 287907 w 352425"/>
                <a:gd name="connsiteY23" fmla="*/ 344329 h 352425"/>
                <a:gd name="connsiteX24" fmla="*/ 296479 w 352425"/>
                <a:gd name="connsiteY24" fmla="*/ 318611 h 352425"/>
                <a:gd name="connsiteX25" fmla="*/ 272667 w 352425"/>
                <a:gd name="connsiteY25" fmla="*/ 237649 h 352425"/>
                <a:gd name="connsiteX26" fmla="*/ 279334 w 352425"/>
                <a:gd name="connsiteY26" fmla="*/ 212884 h 352425"/>
                <a:gd name="connsiteX27" fmla="*/ 341247 w 352425"/>
                <a:gd name="connsiteY27" fmla="*/ 15763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2425" h="352425">
                  <a:moveTo>
                    <a:pt x="341247" y="157639"/>
                  </a:moveTo>
                  <a:cubicBezTo>
                    <a:pt x="348867" y="150971"/>
                    <a:pt x="351724" y="140494"/>
                    <a:pt x="347914" y="131921"/>
                  </a:cubicBezTo>
                  <a:cubicBezTo>
                    <a:pt x="344104" y="122396"/>
                    <a:pt x="335532" y="116681"/>
                    <a:pt x="326007" y="116681"/>
                  </a:cubicBezTo>
                  <a:lnTo>
                    <a:pt x="247901" y="116681"/>
                  </a:lnTo>
                  <a:cubicBezTo>
                    <a:pt x="237424" y="116681"/>
                    <a:pt x="228851" y="110014"/>
                    <a:pt x="225994" y="100489"/>
                  </a:cubicBezTo>
                  <a:lnTo>
                    <a:pt x="200276" y="23336"/>
                  </a:lnTo>
                  <a:cubicBezTo>
                    <a:pt x="197419" y="13811"/>
                    <a:pt x="187894" y="7144"/>
                    <a:pt x="178369" y="7144"/>
                  </a:cubicBezTo>
                  <a:cubicBezTo>
                    <a:pt x="167892" y="7144"/>
                    <a:pt x="159319" y="13811"/>
                    <a:pt x="156461" y="23336"/>
                  </a:cubicBezTo>
                  <a:lnTo>
                    <a:pt x="130744" y="100489"/>
                  </a:lnTo>
                  <a:cubicBezTo>
                    <a:pt x="127886" y="110014"/>
                    <a:pt x="118361" y="116681"/>
                    <a:pt x="108836" y="116681"/>
                  </a:cubicBezTo>
                  <a:lnTo>
                    <a:pt x="30732" y="116681"/>
                  </a:lnTo>
                  <a:cubicBezTo>
                    <a:pt x="21207" y="116681"/>
                    <a:pt x="12634" y="123349"/>
                    <a:pt x="8824" y="131921"/>
                  </a:cubicBezTo>
                  <a:cubicBezTo>
                    <a:pt x="5014" y="141446"/>
                    <a:pt x="7872" y="151924"/>
                    <a:pt x="15491" y="157639"/>
                  </a:cubicBezTo>
                  <a:lnTo>
                    <a:pt x="43114" y="182404"/>
                  </a:lnTo>
                  <a:lnTo>
                    <a:pt x="78357" y="212884"/>
                  </a:lnTo>
                  <a:cubicBezTo>
                    <a:pt x="82167" y="215741"/>
                    <a:pt x="84072" y="219551"/>
                    <a:pt x="85977" y="224314"/>
                  </a:cubicBezTo>
                  <a:cubicBezTo>
                    <a:pt x="86929" y="229076"/>
                    <a:pt x="86929" y="232886"/>
                    <a:pt x="85977" y="237649"/>
                  </a:cubicBezTo>
                  <a:lnTo>
                    <a:pt x="60259" y="318611"/>
                  </a:lnTo>
                  <a:cubicBezTo>
                    <a:pt x="57402" y="328136"/>
                    <a:pt x="60259" y="338614"/>
                    <a:pt x="68832" y="344329"/>
                  </a:cubicBezTo>
                  <a:cubicBezTo>
                    <a:pt x="76452" y="350044"/>
                    <a:pt x="87882" y="350044"/>
                    <a:pt x="96454" y="345281"/>
                  </a:cubicBezTo>
                  <a:lnTo>
                    <a:pt x="165034" y="296704"/>
                  </a:lnTo>
                  <a:cubicBezTo>
                    <a:pt x="172654" y="290989"/>
                    <a:pt x="184084" y="290989"/>
                    <a:pt x="191704" y="296704"/>
                  </a:cubicBezTo>
                  <a:lnTo>
                    <a:pt x="260284" y="345281"/>
                  </a:lnTo>
                  <a:cubicBezTo>
                    <a:pt x="268857" y="350996"/>
                    <a:pt x="279334" y="350996"/>
                    <a:pt x="287907" y="344329"/>
                  </a:cubicBezTo>
                  <a:cubicBezTo>
                    <a:pt x="295526" y="338614"/>
                    <a:pt x="299337" y="328136"/>
                    <a:pt x="296479" y="318611"/>
                  </a:cubicBezTo>
                  <a:lnTo>
                    <a:pt x="272667" y="237649"/>
                  </a:lnTo>
                  <a:cubicBezTo>
                    <a:pt x="269809" y="229076"/>
                    <a:pt x="272667" y="218599"/>
                    <a:pt x="279334" y="212884"/>
                  </a:cubicBezTo>
                  <a:lnTo>
                    <a:pt x="341247" y="157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04" y="6132931"/>
            <a:ext cx="2019436" cy="52792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06959" y="2358076"/>
            <a:ext cx="4327964" cy="178879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219" y="2656975"/>
            <a:ext cx="3328704" cy="536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835" y="2675213"/>
            <a:ext cx="365792" cy="420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0404" y="2834088"/>
            <a:ext cx="3206774" cy="11113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336" y="3399105"/>
            <a:ext cx="542591" cy="40846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150" y="6034765"/>
            <a:ext cx="1107055" cy="65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632" y="6045068"/>
            <a:ext cx="731252" cy="64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47" y="6119970"/>
            <a:ext cx="1560042" cy="62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1977081" y="642551"/>
            <a:ext cx="7673545" cy="14457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Lessons learned </a:t>
            </a:r>
            <a:r>
              <a:rPr lang="he-IL" sz="4000" b="1" dirty="0">
                <a:solidFill>
                  <a:schemeClr val="tx1"/>
                </a:solidFill>
              </a:rPr>
              <a:t>&amp;</a:t>
            </a:r>
            <a:r>
              <a:rPr lang="en-US" sz="4000" b="1" dirty="0">
                <a:solidFill>
                  <a:schemeClr val="tx1"/>
                </a:solidFill>
              </a:rPr>
              <a:t> suggestions to colleagues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8683B-D72F-774C-ABE3-404070CC00BA}"/>
              </a:ext>
            </a:extLst>
          </p:cNvPr>
          <p:cNvSpPr txBox="1"/>
          <p:nvPr/>
        </p:nvSpPr>
        <p:spPr>
          <a:xfrm>
            <a:off x="1507524" y="1989997"/>
            <a:ext cx="9119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Digital interventions: </a:t>
            </a:r>
            <a:r>
              <a:rPr lang="en-US" dirty="0"/>
              <a:t>“</a:t>
            </a:r>
            <a:r>
              <a:rPr lang="en-US" dirty="0">
                <a:solidFill>
                  <a:srgbClr val="262626"/>
                </a:solidFill>
              </a:rPr>
              <a:t>The role of social work has already changed”</a:t>
            </a:r>
          </a:p>
          <a:p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Emotional support: </a:t>
            </a:r>
            <a:r>
              <a:rPr lang="en-US" dirty="0">
                <a:solidFill>
                  <a:srgbClr val="262626"/>
                </a:solidFill>
              </a:rPr>
              <a:t>“Don't stop believing in yourselves. Support colleagues and solidarity”</a:t>
            </a:r>
          </a:p>
          <a:p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Personal safety: </a:t>
            </a:r>
            <a:r>
              <a:rPr lang="en-US" dirty="0">
                <a:solidFill>
                  <a:srgbClr val="262626"/>
                </a:solidFill>
              </a:rPr>
              <a:t>“We should take into account our safety also”.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Professional practice: </a:t>
            </a:r>
            <a:r>
              <a:rPr lang="en-US" dirty="0">
                <a:solidFill>
                  <a:srgbClr val="262626"/>
                </a:solidFill>
              </a:rPr>
              <a:t>“Focus and identify priorities of intervention. Be active to contact patients, identify who needs support”</a:t>
            </a:r>
          </a:p>
          <a:p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”We have to adapt our work from face to face to remote and we should examine all the alternatives such as social apps”.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6262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“Focus and identify priorities of intervention. Be active to contact patients, identify who needs support, because unemployment will raise and the source of income have diminished”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2358" y="6215448"/>
            <a:ext cx="2174788" cy="506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227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9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6" y="365125"/>
            <a:ext cx="10534934" cy="1325563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where your work is being done these days?</a:t>
            </a:r>
          </a:p>
        </p:txBody>
      </p:sp>
      <p:pic>
        <p:nvPicPr>
          <p:cNvPr id="1031" name="Picture 7" descr="https://static.thenounproject.com/png/2383457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3" y="2312182"/>
            <a:ext cx="1970058" cy="20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8900" y="4366171"/>
            <a:ext cx="12046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WORK</a:t>
            </a:r>
          </a:p>
          <a:p>
            <a:pPr algn="ctr"/>
            <a:r>
              <a:rPr lang="en-US" sz="2400" dirty="0"/>
              <a:t>37%</a:t>
            </a:r>
          </a:p>
        </p:txBody>
      </p:sp>
      <p:pic>
        <p:nvPicPr>
          <p:cNvPr id="1028" name="Picture 4" descr="https://static.thenounproject.com/png/20482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33" y="2312181"/>
            <a:ext cx="1974395" cy="19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801" y="4366172"/>
            <a:ext cx="16045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HOME</a:t>
            </a:r>
          </a:p>
          <a:p>
            <a:pPr algn="ctr"/>
            <a:r>
              <a:rPr lang="en-US" sz="2400" dirty="0"/>
              <a:t>44%</a:t>
            </a:r>
            <a:endParaRPr lang="he-IL" sz="2400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7861110" y="2312182"/>
            <a:ext cx="3220872" cy="1978925"/>
            <a:chOff x="8324396" y="1901371"/>
            <a:chExt cx="3028043" cy="1543050"/>
          </a:xfrm>
        </p:grpSpPr>
        <p:pic>
          <p:nvPicPr>
            <p:cNvPr id="1035" name="Picture 11" descr="https://static.thenounproject.com/png/3310137-200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396" y="1901371"/>
              <a:ext cx="1543050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https://static.thenounproject.com/png/3116294-200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7446" y="1930400"/>
              <a:ext cx="1484993" cy="148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8988426" y="4238775"/>
            <a:ext cx="12046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BOTH</a:t>
            </a:r>
          </a:p>
          <a:p>
            <a:pPr algn="ctr"/>
            <a:r>
              <a:rPr lang="en-US" sz="2400" dirty="0"/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2892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11454782" cy="1325563"/>
          </a:xfrm>
        </p:spPr>
        <p:txBody>
          <a:bodyPr>
            <a:noAutofit/>
          </a:bodyPr>
          <a:lstStyle/>
          <a:p>
            <a:pPr lvl="0" fontAlgn="base"/>
            <a:r>
              <a:rPr lang="en-US" sz="3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are you able to maintain contact with your clients? </a:t>
            </a:r>
            <a:br>
              <a:rPr lang="en-US" sz="3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US" sz="36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462563"/>
              </p:ext>
            </p:extLst>
          </p:nvPr>
        </p:nvGraphicFramePr>
        <p:xfrm>
          <a:off x="450376" y="1298448"/>
          <a:ext cx="10903424" cy="53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2278417" y="1812200"/>
            <a:ext cx="627797" cy="300251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4.5%</a:t>
            </a:r>
            <a:endParaRPr lang="he-IL" sz="1400" dirty="0"/>
          </a:p>
        </p:txBody>
      </p:sp>
      <p:sp>
        <p:nvSpPr>
          <p:cNvPr id="5" name="TextBox 1"/>
          <p:cNvSpPr txBox="1"/>
          <p:nvPr/>
        </p:nvSpPr>
        <p:spPr>
          <a:xfrm>
            <a:off x="5068627" y="2507776"/>
            <a:ext cx="627797" cy="300251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39.5%</a:t>
            </a:r>
            <a:endParaRPr lang="he-IL" sz="1400" dirty="0"/>
          </a:p>
        </p:txBody>
      </p:sp>
      <p:sp>
        <p:nvSpPr>
          <p:cNvPr id="6" name="TextBox 1"/>
          <p:cNvSpPr txBox="1"/>
          <p:nvPr/>
        </p:nvSpPr>
        <p:spPr>
          <a:xfrm>
            <a:off x="5068627" y="3299346"/>
            <a:ext cx="627797" cy="300251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40.5%</a:t>
            </a:r>
            <a:endParaRPr lang="he-IL" sz="1400" dirty="0"/>
          </a:p>
        </p:txBody>
      </p:sp>
      <p:sp>
        <p:nvSpPr>
          <p:cNvPr id="7" name="TextBox 1"/>
          <p:cNvSpPr txBox="1"/>
          <p:nvPr/>
        </p:nvSpPr>
        <p:spPr>
          <a:xfrm>
            <a:off x="5217995" y="4134513"/>
            <a:ext cx="627797" cy="300251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42%</a:t>
            </a:r>
            <a:endParaRPr lang="he-IL" sz="1400" dirty="0"/>
          </a:p>
        </p:txBody>
      </p:sp>
      <p:sp>
        <p:nvSpPr>
          <p:cNvPr id="8" name="TextBox 1"/>
          <p:cNvSpPr txBox="1"/>
          <p:nvPr/>
        </p:nvSpPr>
        <p:spPr>
          <a:xfrm>
            <a:off x="7729941" y="5001525"/>
            <a:ext cx="627797" cy="300251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71%</a:t>
            </a:r>
            <a:endParaRPr lang="he-IL" sz="1400" dirty="0"/>
          </a:p>
        </p:txBody>
      </p:sp>
      <p:sp>
        <p:nvSpPr>
          <p:cNvPr id="9" name="TextBox 1"/>
          <p:cNvSpPr txBox="1"/>
          <p:nvPr/>
        </p:nvSpPr>
        <p:spPr>
          <a:xfrm>
            <a:off x="9504150" y="5793095"/>
            <a:ext cx="627797" cy="300251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dirty="0"/>
              <a:t>94</a:t>
            </a:r>
            <a:r>
              <a:rPr lang="en-US" sz="1400" dirty="0"/>
              <a:t>%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25089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351477"/>
            <a:ext cx="11447238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are your main activities during this emergency? </a:t>
            </a:r>
            <a:br>
              <a:rPr lang="en-US" sz="3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US" sz="36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4134"/>
              </p:ext>
            </p:extLst>
          </p:nvPr>
        </p:nvGraphicFramePr>
        <p:xfrm>
          <a:off x="286603" y="1337481"/>
          <a:ext cx="11067197" cy="48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81230" y="5527344"/>
            <a:ext cx="709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83.4</a:t>
            </a:r>
            <a:r>
              <a:rPr lang="en-US" dirty="0"/>
              <a:t>%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764138" y="5083005"/>
            <a:ext cx="70968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58.7%</a:t>
            </a:r>
            <a:endParaRPr lang="he-IL" sz="1400" dirty="0"/>
          </a:p>
        </p:txBody>
      </p:sp>
      <p:sp>
        <p:nvSpPr>
          <p:cNvPr id="7" name="מלבן 6"/>
          <p:cNvSpPr/>
          <p:nvPr/>
        </p:nvSpPr>
        <p:spPr>
          <a:xfrm>
            <a:off x="5097317" y="4331042"/>
            <a:ext cx="259184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5043771" y="2679356"/>
            <a:ext cx="259184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6271208" y="3597875"/>
            <a:ext cx="259184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43771" y="3173626"/>
            <a:ext cx="259184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5043771" y="3824414"/>
            <a:ext cx="259184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5089079" y="2007972"/>
            <a:ext cx="259184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062461" y="5520481"/>
            <a:ext cx="259184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5043771" y="4965044"/>
            <a:ext cx="259184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79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800380" y="657747"/>
            <a:ext cx="5191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Dilemmas &amp; Challenges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46" y="1590675"/>
            <a:ext cx="8180173" cy="46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1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2057915" y="907588"/>
            <a:ext cx="7877552" cy="9459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Dilemmas &amp; challenges examples</a:t>
            </a:r>
          </a:p>
        </p:txBody>
      </p:sp>
      <p:sp>
        <p:nvSpPr>
          <p:cNvPr id="5" name="מלבן 4"/>
          <p:cNvSpPr/>
          <p:nvPr/>
        </p:nvSpPr>
        <p:spPr>
          <a:xfrm>
            <a:off x="98854" y="5609968"/>
            <a:ext cx="2372497" cy="1013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D0D250A-5CC3-B542-97D8-364974AF3DB7}"/>
              </a:ext>
            </a:extLst>
          </p:cNvPr>
          <p:cNvSpPr txBox="1"/>
          <p:nvPr/>
        </p:nvSpPr>
        <p:spPr>
          <a:xfrm>
            <a:off x="1729945" y="2022034"/>
            <a:ext cx="84283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Resilience:</a:t>
            </a:r>
            <a:r>
              <a:rPr lang="he-IL" b="1" dirty="0"/>
              <a:t> </a:t>
            </a:r>
            <a:r>
              <a:rPr lang="en-US" dirty="0"/>
              <a:t>I am exposing myself and indirectly my family to an increased level of risk - but I strongly feel that I have a duty to my clients to be there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danger to ourselves and our clients when we meet face to 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Technology:</a:t>
            </a:r>
            <a:r>
              <a:rPr lang="en-US" dirty="0"/>
              <a:t> How to build a relationship with clients without any real live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services are digitalized, but not all of our clients have the skills - or even have internet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Social distancing: </a:t>
            </a:r>
            <a:r>
              <a:rPr lang="en-US" dirty="0"/>
              <a:t>Difficult to support immigrants, refugees, homeless and drug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Establishing </a:t>
            </a:r>
            <a:r>
              <a:rPr lang="he-IL" dirty="0" err="1"/>
              <a:t>alliance</a:t>
            </a:r>
            <a:r>
              <a:rPr lang="en-US" dirty="0"/>
              <a:t>s</a:t>
            </a:r>
            <a:r>
              <a:rPr lang="he-IL" dirty="0"/>
              <a:t>/</a:t>
            </a:r>
            <a:r>
              <a:rPr lang="he-IL" dirty="0" err="1"/>
              <a:t>relations</a:t>
            </a:r>
            <a:r>
              <a:rPr lang="he-IL" dirty="0"/>
              <a:t> </a:t>
            </a:r>
            <a:r>
              <a:rPr lang="he-IL" dirty="0" err="1"/>
              <a:t>with</a:t>
            </a:r>
            <a:r>
              <a:rPr lang="he-IL" dirty="0"/>
              <a:t> </a:t>
            </a:r>
            <a:r>
              <a:rPr lang="he-IL" dirty="0" err="1"/>
              <a:t>new</a:t>
            </a:r>
            <a:r>
              <a:rPr lang="he-IL" dirty="0"/>
              <a:t> </a:t>
            </a:r>
            <a:r>
              <a:rPr lang="he-IL" dirty="0" err="1"/>
              <a:t>clients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39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01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1699567" y="840701"/>
            <a:ext cx="8592200" cy="12599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Innovation – examples </a:t>
            </a:r>
          </a:p>
        </p:txBody>
      </p:sp>
      <p:sp>
        <p:nvSpPr>
          <p:cNvPr id="3" name="מלבן 2"/>
          <p:cNvSpPr/>
          <p:nvPr/>
        </p:nvSpPr>
        <p:spPr>
          <a:xfrm>
            <a:off x="135925" y="6252519"/>
            <a:ext cx="1964724" cy="48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322171" y="1703491"/>
            <a:ext cx="90822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“Social Work </a:t>
            </a:r>
            <a:r>
              <a:rPr lang="en-US" dirty="0">
                <a:solidFill>
                  <a:srgbClr val="0070C0"/>
                </a:solidFill>
              </a:rPr>
              <a:t>is going digital</a:t>
            </a:r>
            <a:r>
              <a:rPr lang="en-US" dirty="0"/>
              <a:t>: Utilizing apps and technology – WhatsApp, Teams, Zoom, YouTube, and social media to communicate with clients”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“Design of new </a:t>
            </a:r>
            <a:r>
              <a:rPr lang="en-US" dirty="0">
                <a:solidFill>
                  <a:srgbClr val="0070C0"/>
                </a:solidFill>
              </a:rPr>
              <a:t>registration tools, online training, phone screening, online exercise programs </a:t>
            </a:r>
            <a:r>
              <a:rPr lang="en-US" dirty="0"/>
              <a:t>based on need of departments and social workers.”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“Introduction of </a:t>
            </a:r>
            <a:r>
              <a:rPr lang="en-US" dirty="0">
                <a:solidFill>
                  <a:srgbClr val="0070C0"/>
                </a:solidFill>
              </a:rPr>
              <a:t>phone screening</a:t>
            </a:r>
            <a:r>
              <a:rPr lang="en-US" dirty="0"/>
              <a:t> for new referrals for immediate needs and assessment of emotional support using RAPID”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Icelandic entrepreneur has developed an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dirty="0">
                <a:solidFill>
                  <a:srgbClr val="0070C0"/>
                </a:solidFill>
              </a:rPr>
              <a:t>online therapy </a:t>
            </a:r>
            <a:r>
              <a:rPr lang="en-US" dirty="0"/>
              <a:t>platform that has been approved by the authorities whereas Skype and social media are not safe. On this platform you can take live interviews and connect with the client.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developed </a:t>
            </a:r>
            <a:r>
              <a:rPr lang="en-US" dirty="0">
                <a:solidFill>
                  <a:srgbClr val="0070C0"/>
                </a:solidFill>
              </a:rPr>
              <a:t>24h telephone attention </a:t>
            </a:r>
            <a:r>
              <a:rPr lang="en-US" dirty="0"/>
              <a:t>shifts widening our attention outside of our normal schedules in order to deal with emergencies and urgent issues.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078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itle - Blue Background">
  <a:themeElements>
    <a:clrScheme name="JDC Colors">
      <a:dk1>
        <a:srgbClr val="262626"/>
      </a:dk1>
      <a:lt1>
        <a:sysClr val="window" lastClr="FFFFFF"/>
      </a:lt1>
      <a:dk2>
        <a:srgbClr val="00C1DE"/>
      </a:dk2>
      <a:lt2>
        <a:srgbClr val="F2F2F2"/>
      </a:lt2>
      <a:accent1>
        <a:srgbClr val="00C1DE"/>
      </a:accent1>
      <a:accent2>
        <a:srgbClr val="FAAA57"/>
      </a:accent2>
      <a:accent3>
        <a:srgbClr val="F6668F"/>
      </a:accent3>
      <a:accent4>
        <a:srgbClr val="B9D989"/>
      </a:accent4>
      <a:accent5>
        <a:srgbClr val="00B4A8"/>
      </a:accent5>
      <a:accent6>
        <a:srgbClr val="F05364"/>
      </a:accent6>
      <a:hlink>
        <a:srgbClr val="00C1DE"/>
      </a:hlink>
      <a:folHlink>
        <a:srgbClr val="00C1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הדרכת שיתופיות מוארד  ינואר 2020.potx" id="{8D5D9B3E-F1A4-44DE-AFAD-6AFA5D834EFE}" vid="{93D3C629-FF19-4D5B-A54B-2E26BEE5C8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A60EF76F8E64F98C4444BDF6A8512" ma:contentTypeVersion="11" ma:contentTypeDescription="Create a new document." ma:contentTypeScope="" ma:versionID="5cd4bd279b2688e994b28bcc4ae88b5f">
  <xsd:schema xmlns:xsd="http://www.w3.org/2001/XMLSchema" xmlns:xs="http://www.w3.org/2001/XMLSchema" xmlns:p="http://schemas.microsoft.com/office/2006/metadata/properties" xmlns:ns3="32acdcc9-5ed6-4c33-953c-5eb49898e804" xmlns:ns4="e931ad09-bb29-4a00-bbac-c1a20f4304ed" targetNamespace="http://schemas.microsoft.com/office/2006/metadata/properties" ma:root="true" ma:fieldsID="ed181464771d02665059f8ebc8915de1" ns3:_="" ns4:_="">
    <xsd:import namespace="32acdcc9-5ed6-4c33-953c-5eb49898e804"/>
    <xsd:import namespace="e931ad09-bb29-4a00-bbac-c1a20f4304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cdcc9-5ed6-4c33-953c-5eb49898e8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ad09-bb29-4a00-bbac-c1a20f4304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0DA25B-A909-402B-88C3-03B22971C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F6CF0-8297-436F-B1D8-5A7C6FEC6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acdcc9-5ed6-4c33-953c-5eb49898e804"/>
    <ds:schemaRef ds:uri="e931ad09-bb29-4a00-bbac-c1a20f4304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C289F0-E2E8-44BD-868A-CEAFF0C04A8D}">
  <ds:schemaRefs>
    <ds:schemaRef ds:uri="http://purl.org/dc/elements/1.1/"/>
    <ds:schemaRef ds:uri="http://schemas.microsoft.com/office/2006/metadata/properties"/>
    <ds:schemaRef ds:uri="32acdcc9-5ed6-4c33-953c-5eb49898e80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931ad09-bb29-4a00-bbac-c1a20f4304ed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656</Words>
  <Application>Microsoft Office PowerPoint</Application>
  <PresentationFormat>Widescreen</PresentationFormat>
  <Paragraphs>101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2_Title - Blue Background</vt:lpstr>
      <vt:lpstr>PowerPoint Presentation</vt:lpstr>
      <vt:lpstr>PowerPoint Presentation</vt:lpstr>
      <vt:lpstr>From where your work is being done these days?</vt:lpstr>
      <vt:lpstr>How are you able to maintain contact with your clients?  </vt:lpstr>
      <vt:lpstr>What are your main activities during this emergency? 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JDC in Israel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 Zohar Seban</dc:creator>
  <cp:lastModifiedBy>Lihi Raviv</cp:lastModifiedBy>
  <cp:revision>49</cp:revision>
  <dcterms:created xsi:type="dcterms:W3CDTF">2020-04-27T14:07:23Z</dcterms:created>
  <dcterms:modified xsi:type="dcterms:W3CDTF">2020-05-07T11:33:32Z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0x0101005AFA60EF76F8E64F98C4444BDF6A8512</vt:lpwstr>
  </property>
</Properties>
</file>